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319" r:id="rId4"/>
    <p:sldId id="263" r:id="rId5"/>
    <p:sldId id="268" r:id="rId6"/>
    <p:sldId id="269" r:id="rId7"/>
    <p:sldId id="320" r:id="rId8"/>
    <p:sldId id="309" r:id="rId9"/>
    <p:sldId id="321" r:id="rId10"/>
    <p:sldId id="324" r:id="rId11"/>
    <p:sldId id="322" r:id="rId12"/>
    <p:sldId id="326" r:id="rId13"/>
    <p:sldId id="327" r:id="rId14"/>
    <p:sldId id="328" r:id="rId15"/>
    <p:sldId id="329" r:id="rId16"/>
    <p:sldId id="291" r:id="rId17"/>
    <p:sldId id="313" r:id="rId18"/>
    <p:sldId id="316" r:id="rId19"/>
    <p:sldId id="330" r:id="rId20"/>
    <p:sldId id="331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XKU4n6zvt4XH2m/z84QyA==" hashData="CeZRw9n3ee/8NemcwzR3zO/XiB5tPdj+qHwyT2siLRlshokn0hsfE2OvVvMdny4NUUP9KOYYg1SIm/Z4bJh9y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/>
    <p:restoredTop sz="90398"/>
  </p:normalViewPr>
  <p:slideViewPr>
    <p:cSldViewPr snapToGrid="0" snapToObjects="1">
      <p:cViewPr varScale="1">
        <p:scale>
          <a:sx n="114" d="100"/>
          <a:sy n="11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2BBE-9D0F-944F-8BF5-3B2696BCA7F6}" type="datetimeFigureOut">
              <a:rPr lang="en-US" smtClean="0"/>
              <a:t>7/24/18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EC5BE-DD6F-B049-9B20-DAAB785ED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7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6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not the correct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A and B are type variables, emphasize if we omit constraint, we would run into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84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combinator is analogous to the n-</a:t>
            </a:r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ary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zip function in functional programming </a:t>
            </a:r>
            <a:endParaRPr lang="en-H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7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Staring from a simple arithmetic language, we gradually introduce new features and combine them with existing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7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work, we push this a bit further, we want typed first-class traits</a:t>
            </a:r>
            <a:endParaRPr lang="en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trait, we can compose it with other traits or classes that provide the required methods, or the requirements will propagate </a:t>
            </a:r>
          </a:p>
          <a:p>
            <a:endParaRPr lang="en-US" dirty="0"/>
          </a:p>
          <a:p>
            <a:r>
              <a:rPr lang="en-US" dirty="0"/>
              <a:t>we should also ask how the trait model resolve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other operators, such as alias</a:t>
            </a:r>
          </a:p>
          <a:p>
            <a:endParaRPr lang="en-US" dirty="0"/>
          </a:p>
          <a:p>
            <a:r>
              <a:rPr lang="en-US" dirty="0"/>
              <a:t>Programmers have complete control over the composition and can resolve conflicts however they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7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original proposal of traits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we can see a loose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are writing a library</a:t>
            </a:r>
          </a:p>
          <a:p>
            <a:r>
              <a:rPr lang="en-US" dirty="0"/>
              <a:t>Mention SEDEL is structural, trait name is not a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Trait has a constructor, unlike most of the trait models, mention editor cannot be instantiated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0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real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1C91-E99D-7A45-BDE7-607F381E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05000-4643-9F4F-B5AD-2C63E4E6F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A73B-86BB-7A47-A6E7-3CF4388F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0523-F2CD-684F-ABAD-9CA932A62E2B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5D72-1ADE-CC43-9D04-BE89DEB6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5D41-827B-184A-BC90-E81FA78B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6203-885F-2342-A812-81D3D136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48EB9-6729-FD4B-8068-5349C9BF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E03D-24B8-0C4D-A1AB-2AF2286D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1371-725E-4D43-936F-2C288944A97F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52C64-01AE-0741-8CDB-A532B4E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4497-D5DF-1341-A6A0-6DECF756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9931E-576A-E14B-9467-48180560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3F185-4BB0-BC48-BC62-4E9EEED7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0DA08-FF14-0140-BA20-D08EDF71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8309-D41E-EE4B-AAFF-3A29CB84C2FF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1667-9FF6-2643-8F50-4A0F1F2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C1D5-B507-174F-8F43-EF5735A3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31B-2AA6-3C45-BA9E-8C9B6A49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F34-A4B8-894E-8A1C-3FEDD28D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400E-6935-BB4D-8F0D-2737B61B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6EEA-515F-A64C-993B-E9FCEC399A35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7539-02DF-4142-A4FB-F2B88494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D890-62F6-654D-800B-E6BD52D5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8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A375-C416-1749-99FE-29E84F75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DDE8D-BBB7-A14E-BBEC-2FAEE4D2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09A7-8E76-FD42-83BB-4AB3BA58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EE4-DDF6-6E4E-833A-C9A1091AA2C3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1437-5DDF-C24B-86F8-0C27060F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6C9C-8AB9-0944-930E-A106BA9D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3D4F-2257-D84B-9086-EB509E5D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4E2CF-ED9F-844F-ACD3-A5E556A42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4EE76-3859-E242-9588-08B84FD1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D5F5-84E2-4445-912E-0B4C4735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DC92-4E9E-014D-B4EA-B87699D13F43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C6825-8846-434A-A674-E7252C6D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37209-C705-F14E-82A7-E12034BE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7DAE-BD32-A243-A342-65889AC5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987-99AB-8342-B127-8AE4CE6DE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ED62E-176C-6F44-84C1-5DA8CD3C9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D30D7-0296-1B4A-8C40-7A8269D0A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5B1B-40D0-1C42-B8C8-C4CF2463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9B77D-392F-5242-8879-D5ADE25C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D83F-373B-BC48-A7D4-6F646C0A69F5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DAEF4-BBBD-FF44-B9E0-CB266A99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9ED3-D5F9-9043-8FE7-5962F498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9F6A-FB8B-6B40-8624-8F4980D1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1DFA9-D807-B94B-B7C8-A78E1E9D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528-11AE-2242-B633-0FCF43AAA4B7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FE37B-1E90-C64E-9B2A-E4B96BA3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03C0-1976-DE4F-9D12-D24B288E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0D87B-FCCD-BF48-9CAE-2DBA7C95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D8FF-BDA6-9B4B-AD4F-5A1E0B158DBA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544F8-4B29-8E42-8AC7-2184192F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61310-066F-1543-822C-19FC46A9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F553-FAEA-B140-8F87-1765CC2E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CBEC-82B5-184A-87D0-A1AC2BA5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F057E-B2A3-BD4F-A014-D0A6F6C08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A545D-5FE2-8B4E-BE73-FBF599FF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5EA8-A8D2-D44A-BE7C-EEF165A0A3AC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2E7F-B6E6-1D43-86BE-AAD67C79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C148-E844-FA4E-8765-275F437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2DDE-DF07-5F4E-BE45-752D795A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34693-628A-C04D-A721-01ABE8431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EE6D-EFF1-994A-88E2-6B7AACD3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8F9A0-B824-8E41-AEF4-8C660508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E7B0-192A-0E46-9AF6-E28BBE85279D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01878-BBB2-E448-B297-6E7B2B81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24090-7A7C-2948-A1B8-BB1F69E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B7273-2614-DD42-B14D-A8A1F9D3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9DDC1-70EF-B947-80F5-9C2E606D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35404-F84F-9647-B2AC-7E2C4546A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5C30-12C6-BA46-BB7F-CCA2BFA69B06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2489-AA1C-7B48-B2EA-8CA249D9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0BFC-69C9-1641-86EB-7B40014C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6EDA-552D-5D4C-974F-A1742E85E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" y="447993"/>
            <a:ext cx="10774680" cy="1637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First-Class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Traits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07C18-955D-F847-94DB-6669B874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752" y="4161751"/>
            <a:ext cx="1783588" cy="20153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951A5CA-5C1E-E543-82A4-D35007229AD0}"/>
              </a:ext>
            </a:extLst>
          </p:cNvPr>
          <p:cNvSpPr txBox="1">
            <a:spLocks/>
          </p:cNvSpPr>
          <p:nvPr/>
        </p:nvSpPr>
        <p:spPr>
          <a:xfrm>
            <a:off x="2943922" y="3067014"/>
            <a:ext cx="6304156" cy="155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Consolas" panose="020B0609020204030204" pitchFamily="49" charset="0"/>
                <a:cs typeface="Consolas" panose="020B0609020204030204" pitchFamily="49" charset="0"/>
              </a:rPr>
              <a:t>Xuan Bi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and Bruno C. d. S. Oliveira</a:t>
            </a:r>
            <a:endParaRPr lang="en-US" baseline="30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University of Hong Kong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19 July 2018, ECOOP, Amsterdam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1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F047-51B5-444A-A766-65155122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 Type &amp; Trait 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96C8-E4E6-8244-9CB1-C30354F8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Objects are encoded as records with a structural type (with width and depth subtyping)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Trait type specifies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requirements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7470A-332D-974C-ACD0-86196F0E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110B8-9A59-FE41-93FB-A1C0A0731E11}"/>
              </a:ext>
            </a:extLst>
          </p:cNvPr>
          <p:cNvSpPr/>
          <p:nvPr/>
        </p:nvSpPr>
        <p:spPr>
          <a:xfrm>
            <a:off x="4448059" y="3447296"/>
            <a:ext cx="32958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3000" b="1" dirty="0">
                <a:solidFill>
                  <a:srgbClr val="000080"/>
                </a:solidFill>
              </a:rPr>
              <a:t>Trait</a:t>
            </a:r>
            <a:r>
              <a:rPr lang="en-HK" sz="3000" dirty="0"/>
              <a:t>[T1, T2]</a:t>
            </a:r>
            <a:endParaRPr lang="en-US" sz="3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872F15-1BF0-CD44-99F3-D9F55659B985}"/>
              </a:ext>
            </a:extLst>
          </p:cNvPr>
          <p:cNvCxnSpPr>
            <a:cxnSpLocks/>
          </p:cNvCxnSpPr>
          <p:nvPr/>
        </p:nvCxnSpPr>
        <p:spPr>
          <a:xfrm flipH="1">
            <a:off x="5029200" y="3849688"/>
            <a:ext cx="495301" cy="48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FED726-D9C8-B447-BFD2-8DB6EFBD4FF1}"/>
              </a:ext>
            </a:extLst>
          </p:cNvPr>
          <p:cNvSpPr txBox="1"/>
          <p:nvPr/>
        </p:nvSpPr>
        <p:spPr>
          <a:xfrm>
            <a:off x="3858814" y="4332288"/>
            <a:ext cx="23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 of required methods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0893F3-37D9-C142-B5FC-211425CEE42B}"/>
              </a:ext>
            </a:extLst>
          </p:cNvPr>
          <p:cNvCxnSpPr>
            <a:cxnSpLocks/>
          </p:cNvCxnSpPr>
          <p:nvPr/>
        </p:nvCxnSpPr>
        <p:spPr>
          <a:xfrm>
            <a:off x="6103798" y="3861937"/>
            <a:ext cx="676929" cy="875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C9F1CB-FC39-2441-B513-A0B2BA3E1C2D}"/>
              </a:ext>
            </a:extLst>
          </p:cNvPr>
          <p:cNvSpPr txBox="1"/>
          <p:nvPr/>
        </p:nvSpPr>
        <p:spPr>
          <a:xfrm>
            <a:off x="5926928" y="4655453"/>
            <a:ext cx="234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 of provided methods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85295-81EA-F14E-8BB9-B13B296B0175}"/>
              </a:ext>
            </a:extLst>
          </p:cNvPr>
          <p:cNvSpPr/>
          <p:nvPr/>
        </p:nvSpPr>
        <p:spPr>
          <a:xfrm>
            <a:off x="2173110" y="5539318"/>
            <a:ext cx="7845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b="1" dirty="0">
                <a:solidFill>
                  <a:srgbClr val="000080"/>
                </a:solidFill>
              </a:rPr>
              <a:t>trait </a:t>
            </a:r>
            <a:r>
              <a:rPr lang="en-HK" sz="2000" dirty="0"/>
              <a:t>editor [</a:t>
            </a:r>
            <a:r>
              <a:rPr lang="en-HK" sz="2000" dirty="0">
                <a:solidFill>
                  <a:srgbClr val="20999D"/>
                </a:solidFill>
              </a:rPr>
              <a:t>self </a:t>
            </a:r>
            <a:r>
              <a:rPr lang="en-HK" sz="2000" dirty="0"/>
              <a:t>: Editor &amp; Version] {…} : </a:t>
            </a:r>
            <a:r>
              <a:rPr lang="en-HK" sz="2000" b="1" dirty="0">
                <a:solidFill>
                  <a:srgbClr val="000080"/>
                </a:solidFill>
              </a:rPr>
              <a:t>Trait</a:t>
            </a:r>
            <a:r>
              <a:rPr lang="en-HK" sz="2000" dirty="0"/>
              <a:t>[Editor &amp; Version, Editor]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4217BDC-5776-7047-B567-D39B7DF05C92}"/>
              </a:ext>
            </a:extLst>
          </p:cNvPr>
          <p:cNvSpPr/>
          <p:nvPr/>
        </p:nvSpPr>
        <p:spPr>
          <a:xfrm>
            <a:off x="2843652" y="2730623"/>
            <a:ext cx="822961" cy="40153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D23F3F9-3A35-4A46-9746-651478DCA266}"/>
              </a:ext>
            </a:extLst>
          </p:cNvPr>
          <p:cNvSpPr/>
          <p:nvPr/>
        </p:nvSpPr>
        <p:spPr>
          <a:xfrm>
            <a:off x="2927272" y="4537729"/>
            <a:ext cx="1051854" cy="40153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28246-A717-4B46-8A4C-C77869E1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Conflict Detection &amp; Resolution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EAC31-4320-5548-BB13-BAE40236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A36CF-DDA6-A54F-BCD4-DA7FC04AB523}"/>
              </a:ext>
            </a:extLst>
          </p:cNvPr>
          <p:cNvSpPr/>
          <p:nvPr/>
        </p:nvSpPr>
        <p:spPr>
          <a:xfrm>
            <a:off x="931126" y="1919120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a { foo = </a:t>
            </a:r>
            <a:r>
              <a:rPr lang="en-HK" sz="2500" dirty="0">
                <a:solidFill>
                  <a:srgbClr val="0000FF"/>
                </a:solidFill>
              </a:rPr>
              <a:t>1</a:t>
            </a:r>
            <a:r>
              <a:rPr lang="en-HK" sz="2500" dirty="0"/>
              <a:t>; ... }</a:t>
            </a:r>
            <a:br>
              <a:rPr lang="en-HK" sz="2500" dirty="0"/>
            </a:br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b { foo = </a:t>
            </a:r>
            <a:r>
              <a:rPr lang="en-HK" sz="2500" dirty="0">
                <a:solidFill>
                  <a:srgbClr val="0000FF"/>
                </a:solidFill>
              </a:rPr>
              <a:t>2</a:t>
            </a:r>
            <a:r>
              <a:rPr lang="en-HK" sz="2500" dirty="0"/>
              <a:t>; ... }</a:t>
            </a:r>
            <a:br>
              <a:rPr lang="en-HK" sz="2500" dirty="0"/>
            </a:br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c </a:t>
            </a:r>
            <a:r>
              <a:rPr lang="en-HK" sz="2500" b="1" dirty="0">
                <a:solidFill>
                  <a:srgbClr val="000080"/>
                </a:solidFill>
              </a:rPr>
              <a:t>inherits</a:t>
            </a:r>
            <a:r>
              <a:rPr lang="en-HK" sz="2500" dirty="0"/>
              <a:t> a &amp; b {...}   </a:t>
            </a:r>
            <a:r>
              <a:rPr lang="en-HK" sz="2500" i="1" dirty="0">
                <a:solidFill>
                  <a:srgbClr val="808080"/>
                </a:solidFill>
              </a:rPr>
              <a:t>// type error</a:t>
            </a:r>
            <a:endParaRPr lang="en-US" sz="25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95819C-B3EF-334D-B71C-9EB1BBF98F34}"/>
              </a:ext>
            </a:extLst>
          </p:cNvPr>
          <p:cNvCxnSpPr>
            <a:cxnSpLocks/>
          </p:cNvCxnSpPr>
          <p:nvPr/>
        </p:nvCxnSpPr>
        <p:spPr>
          <a:xfrm flipH="1">
            <a:off x="2422324" y="3139104"/>
            <a:ext cx="621958" cy="558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9BBF24-0664-F749-8C89-EC4BCB75B717}"/>
              </a:ext>
            </a:extLst>
          </p:cNvPr>
          <p:cNvSpPr txBox="1"/>
          <p:nvPr/>
        </p:nvSpPr>
        <p:spPr>
          <a:xfrm>
            <a:off x="1049242" y="363738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Multiple inheritance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D7C703-FB77-8C41-91FC-CDEB999892EE}"/>
              </a:ext>
            </a:extLst>
          </p:cNvPr>
          <p:cNvCxnSpPr>
            <a:cxnSpLocks/>
          </p:cNvCxnSpPr>
          <p:nvPr/>
        </p:nvCxnSpPr>
        <p:spPr>
          <a:xfrm>
            <a:off x="3468029" y="3139104"/>
            <a:ext cx="474484" cy="976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A122A6-44B1-BC4E-84AF-1C82920524F6}"/>
              </a:ext>
            </a:extLst>
          </p:cNvPr>
          <p:cNvSpPr txBox="1"/>
          <p:nvPr/>
        </p:nvSpPr>
        <p:spPr>
          <a:xfrm>
            <a:off x="2843652" y="40622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Conflict detected!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6B6236-559E-274C-924A-B1B25C5C77BB}"/>
              </a:ext>
            </a:extLst>
          </p:cNvPr>
          <p:cNvSpPr/>
          <p:nvPr/>
        </p:nvSpPr>
        <p:spPr>
          <a:xfrm>
            <a:off x="931126" y="4499972"/>
            <a:ext cx="6096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c </a:t>
            </a:r>
            <a:r>
              <a:rPr lang="en-HK" sz="2500" b="1" dirty="0">
                <a:solidFill>
                  <a:srgbClr val="000080"/>
                </a:solidFill>
              </a:rPr>
              <a:t>inherits</a:t>
            </a:r>
            <a:r>
              <a:rPr lang="en-HK" sz="2500" dirty="0"/>
              <a:t> (a \ foo) &amp; b {...} </a:t>
            </a:r>
            <a:r>
              <a:rPr lang="en-HK" sz="2500" i="1" dirty="0">
                <a:solidFill>
                  <a:srgbClr val="808080"/>
                </a:solidFill>
              </a:rPr>
              <a:t>// accepted</a:t>
            </a:r>
            <a:endParaRPr lang="en-US" sz="2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37F4-94C7-FC4D-BDBC-F81C87D7C0B1}"/>
              </a:ext>
            </a:extLst>
          </p:cNvPr>
          <p:cNvSpPr/>
          <p:nvPr/>
        </p:nvSpPr>
        <p:spPr>
          <a:xfrm>
            <a:off x="931126" y="5659758"/>
            <a:ext cx="47356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c </a:t>
            </a:r>
            <a:r>
              <a:rPr lang="en-HK" sz="2500" b="1" dirty="0">
                <a:solidFill>
                  <a:srgbClr val="000080"/>
                </a:solidFill>
              </a:rPr>
              <a:t>inherits</a:t>
            </a:r>
            <a:r>
              <a:rPr lang="en-HK" sz="2500" dirty="0"/>
              <a:t> a &amp; (b \ foo) {...} </a:t>
            </a:r>
            <a:endParaRPr lang="en-US" sz="25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1E8F10-6841-3849-AC5D-9A2455D1F2E0}"/>
              </a:ext>
            </a:extLst>
          </p:cNvPr>
          <p:cNvCxnSpPr>
            <a:cxnSpLocks/>
          </p:cNvCxnSpPr>
          <p:nvPr/>
        </p:nvCxnSpPr>
        <p:spPr>
          <a:xfrm>
            <a:off x="3551649" y="4946210"/>
            <a:ext cx="114964" cy="339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DB3090-10A4-4849-895B-27063794BF98}"/>
              </a:ext>
            </a:extLst>
          </p:cNvPr>
          <p:cNvSpPr txBox="1"/>
          <p:nvPr/>
        </p:nvSpPr>
        <p:spPr>
          <a:xfrm>
            <a:off x="2822377" y="5218954"/>
            <a:ext cx="350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 exclusion</a:t>
            </a: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9ABDFFE0-7E0B-604E-BCD4-9463149DDC1E}"/>
              </a:ext>
            </a:extLst>
          </p:cNvPr>
          <p:cNvSpPr/>
          <p:nvPr/>
        </p:nvSpPr>
        <p:spPr>
          <a:xfrm>
            <a:off x="6592468" y="3450621"/>
            <a:ext cx="1738732" cy="6227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E398D-DCBE-3247-95FA-BEE0428F814E}"/>
              </a:ext>
            </a:extLst>
          </p:cNvPr>
          <p:cNvSpPr txBox="1"/>
          <p:nvPr/>
        </p:nvSpPr>
        <p:spPr>
          <a:xfrm>
            <a:off x="6592468" y="3209381"/>
            <a:ext cx="15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underneath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B043C6-DBCC-D04A-B814-8BAC5D7F3819}"/>
              </a:ext>
            </a:extLst>
          </p:cNvPr>
          <p:cNvSpPr/>
          <p:nvPr/>
        </p:nvSpPr>
        <p:spPr>
          <a:xfrm>
            <a:off x="8755084" y="3340186"/>
            <a:ext cx="20859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dirty="0"/>
              <a:t>c = a ,, b</a:t>
            </a:r>
            <a:endParaRPr lang="en-US" sz="25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CF78CD-34D2-6649-8AE6-6C89CACD3203}"/>
              </a:ext>
            </a:extLst>
          </p:cNvPr>
          <p:cNvSpPr/>
          <p:nvPr/>
        </p:nvSpPr>
        <p:spPr>
          <a:xfrm>
            <a:off x="7474242" y="4224671"/>
            <a:ext cx="40306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dirty="0"/>
              <a:t>{ foo : </a:t>
            </a:r>
            <a:r>
              <a:rPr lang="en-HK" sz="2500" dirty="0" err="1"/>
              <a:t>Int</a:t>
            </a:r>
            <a:r>
              <a:rPr lang="en-HK" sz="2500" dirty="0"/>
              <a:t>, …} &amp; { foo : </a:t>
            </a:r>
            <a:r>
              <a:rPr lang="en-HK" sz="2500" dirty="0" err="1"/>
              <a:t>Int</a:t>
            </a:r>
            <a:r>
              <a:rPr lang="en-HK" sz="2500" dirty="0"/>
              <a:t>, …}</a:t>
            </a:r>
            <a:endParaRPr lang="en-US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2466CC-EFBB-6B4F-8524-54161F583D88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364980" y="3697447"/>
            <a:ext cx="0" cy="564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96845F2-BB53-714C-9870-507532D6663F}"/>
              </a:ext>
            </a:extLst>
          </p:cNvPr>
          <p:cNvSpPr txBox="1"/>
          <p:nvPr/>
        </p:nvSpPr>
        <p:spPr>
          <a:xfrm>
            <a:off x="9385597" y="38172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 type</a:t>
            </a:r>
          </a:p>
        </p:txBody>
      </p:sp>
      <p:pic>
        <p:nvPicPr>
          <p:cNvPr id="35" name="Content Placeholder 15" descr="Close">
            <a:extLst>
              <a:ext uri="{FF2B5EF4-FFF2-40B4-BE49-F238E27FC236}">
                <a16:creationId xmlns:a16="http://schemas.microsoft.com/office/drawing/2014/main" id="{4AEA6963-B425-CE4D-875D-AC1A55DD1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3416" y="4261634"/>
            <a:ext cx="403128" cy="4031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86A0FF3-0C1F-714D-BE23-1F2E8A6C2672}"/>
              </a:ext>
            </a:extLst>
          </p:cNvPr>
          <p:cNvSpPr txBox="1"/>
          <p:nvPr/>
        </p:nvSpPr>
        <p:spPr>
          <a:xfrm>
            <a:off x="8735647" y="4721472"/>
            <a:ext cx="17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Non-disjoint</a:t>
            </a:r>
          </a:p>
        </p:txBody>
      </p:sp>
    </p:spTree>
    <p:extLst>
      <p:ext uri="{BB962C8B-B14F-4D97-AF65-F5344CB8AC3E}">
        <p14:creationId xmlns:p14="http://schemas.microsoft.com/office/powerpoint/2010/main" val="22840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9" grpId="0"/>
      <p:bldP spid="11" grpId="0"/>
      <p:bldP spid="16" grpId="0"/>
      <p:bldP spid="17" grpId="0"/>
      <p:bldP spid="20" grpId="0"/>
      <p:bldP spid="26" grpId="0" animBg="1"/>
      <p:bldP spid="27" grpId="0"/>
      <p:bldP spid="29" grpId="0"/>
      <p:bldP spid="30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>
            <a:extLst>
              <a:ext uri="{FF2B5EF4-FFF2-40B4-BE49-F238E27FC236}">
                <a16:creationId xmlns:a16="http://schemas.microsoft.com/office/drawing/2014/main" id="{1499E3BC-689C-E647-AEA4-CB9A27207DF5}"/>
              </a:ext>
            </a:extLst>
          </p:cNvPr>
          <p:cNvSpPr/>
          <p:nvPr/>
        </p:nvSpPr>
        <p:spPr>
          <a:xfrm>
            <a:off x="4872707" y="4076311"/>
            <a:ext cx="1743993" cy="347247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212E564-305D-0D40-9059-B38F383B1CE3}"/>
              </a:ext>
            </a:extLst>
          </p:cNvPr>
          <p:cNvSpPr/>
          <p:nvPr/>
        </p:nvSpPr>
        <p:spPr>
          <a:xfrm>
            <a:off x="7073714" y="3652470"/>
            <a:ext cx="2228261" cy="40153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87CF78F-EC60-2A48-AA95-41A662DBA3BA}"/>
              </a:ext>
            </a:extLst>
          </p:cNvPr>
          <p:cNvSpPr/>
          <p:nvPr/>
        </p:nvSpPr>
        <p:spPr>
          <a:xfrm>
            <a:off x="3980155" y="3652470"/>
            <a:ext cx="2903989" cy="40153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F5EC6-161E-7A43-B8AA-2B1BABB9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First-Class Traits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49FAB-7494-3B4B-A73A-636EE0D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0B5B5-26A5-AF4B-9265-719DA96CAF43}"/>
              </a:ext>
            </a:extLst>
          </p:cNvPr>
          <p:cNvSpPr/>
          <p:nvPr/>
        </p:nvSpPr>
        <p:spPr>
          <a:xfrm>
            <a:off x="2769219" y="3609422"/>
            <a:ext cx="79917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dirty="0" err="1"/>
              <a:t>tFunc</a:t>
            </a:r>
            <a:r>
              <a:rPr lang="en-HK" sz="2500" dirty="0"/>
              <a:t> A [B * {</a:t>
            </a:r>
            <a:r>
              <a:rPr lang="en-HK" sz="2500" dirty="0" err="1"/>
              <a:t>methodA</a:t>
            </a:r>
            <a:r>
              <a:rPr lang="en-HK" sz="2500" dirty="0"/>
              <a:t> : </a:t>
            </a:r>
            <a:r>
              <a:rPr lang="en-HK" sz="2500" dirty="0">
                <a:solidFill>
                  <a:srgbClr val="20999D"/>
                </a:solidFill>
              </a:rPr>
              <a:t>String</a:t>
            </a:r>
            <a:r>
              <a:rPr lang="en-HK" sz="2500" dirty="0"/>
              <a:t>}] (base : </a:t>
            </a:r>
            <a:r>
              <a:rPr lang="en-HK" sz="2500" b="1" dirty="0">
                <a:solidFill>
                  <a:srgbClr val="000080"/>
                </a:solidFill>
              </a:rPr>
              <a:t>Trait</a:t>
            </a:r>
            <a:r>
              <a:rPr lang="en-HK" sz="2500" dirty="0"/>
              <a:t>[A, B]) =</a:t>
            </a:r>
            <a:br>
              <a:rPr lang="en-HK" sz="2500" dirty="0"/>
            </a:br>
            <a:r>
              <a:rPr lang="en-HK" sz="2500" dirty="0"/>
              <a:t>    </a:t>
            </a:r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[self : A] </a:t>
            </a:r>
            <a:r>
              <a:rPr lang="en-HK" sz="2500" b="1" dirty="0">
                <a:solidFill>
                  <a:srgbClr val="000080"/>
                </a:solidFill>
              </a:rPr>
              <a:t>inherits</a:t>
            </a:r>
            <a:r>
              <a:rPr lang="en-HK" sz="2500" dirty="0"/>
              <a:t> base {</a:t>
            </a:r>
            <a:br>
              <a:rPr lang="en-HK" sz="2500" dirty="0"/>
            </a:br>
            <a:r>
              <a:rPr lang="en-HK" sz="2500" dirty="0"/>
              <a:t>       </a:t>
            </a:r>
            <a:r>
              <a:rPr lang="en-HK" sz="2500" dirty="0" err="1"/>
              <a:t>methodA</a:t>
            </a:r>
            <a:r>
              <a:rPr lang="en-HK" sz="2500" dirty="0"/>
              <a:t> = </a:t>
            </a:r>
            <a:r>
              <a:rPr lang="en-HK" sz="2500" b="1" dirty="0">
                <a:solidFill>
                  <a:srgbClr val="008000"/>
                </a:solidFill>
              </a:rPr>
              <a:t>"add </a:t>
            </a:r>
            <a:r>
              <a:rPr lang="en-HK" sz="2500" b="1" dirty="0" err="1">
                <a:solidFill>
                  <a:srgbClr val="008000"/>
                </a:solidFill>
              </a:rPr>
              <a:t>methodA</a:t>
            </a:r>
            <a:r>
              <a:rPr lang="en-HK" sz="2500" b="1" dirty="0">
                <a:solidFill>
                  <a:srgbClr val="008000"/>
                </a:solidFill>
              </a:rPr>
              <a:t>"</a:t>
            </a:r>
            <a:r>
              <a:rPr lang="en-HK" sz="2500" dirty="0"/>
              <a:t>;</a:t>
            </a:r>
            <a:br>
              <a:rPr lang="en-HK" sz="2500" dirty="0"/>
            </a:br>
            <a:r>
              <a:rPr lang="en-HK" sz="2500" dirty="0"/>
              <a:t>    }</a:t>
            </a:r>
            <a:endParaRPr lang="en-US" sz="25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5960DFE-7566-6B4F-8878-715E321A96C1}"/>
              </a:ext>
            </a:extLst>
          </p:cNvPr>
          <p:cNvSpPr/>
          <p:nvPr/>
        </p:nvSpPr>
        <p:spPr>
          <a:xfrm>
            <a:off x="2925333" y="4155758"/>
            <a:ext cx="151892" cy="100676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93B61-6E1B-A64F-9180-A619DEFF0200}"/>
              </a:ext>
            </a:extLst>
          </p:cNvPr>
          <p:cNvSpPr txBox="1"/>
          <p:nvPr/>
        </p:nvSpPr>
        <p:spPr>
          <a:xfrm>
            <a:off x="1326992" y="4301856"/>
            <a:ext cx="159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First-class trait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040E48-2001-184D-9884-93C8F99DCB56}"/>
              </a:ext>
            </a:extLst>
          </p:cNvPr>
          <p:cNvCxnSpPr>
            <a:cxnSpLocks/>
          </p:cNvCxnSpPr>
          <p:nvPr/>
        </p:nvCxnSpPr>
        <p:spPr>
          <a:xfrm flipH="1" flipV="1">
            <a:off x="3624146" y="3301131"/>
            <a:ext cx="624470" cy="3513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6E5026-9C72-324F-860C-0C953416469D}"/>
              </a:ext>
            </a:extLst>
          </p:cNvPr>
          <p:cNvSpPr txBox="1"/>
          <p:nvPr/>
        </p:nvSpPr>
        <p:spPr>
          <a:xfrm>
            <a:off x="1275501" y="2629498"/>
            <a:ext cx="358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 polymorphism to ensure conflict-free composition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B6389C-8D5A-6941-BE65-190551F75F0A}"/>
              </a:ext>
            </a:extLst>
          </p:cNvPr>
          <p:cNvCxnSpPr>
            <a:cxnSpLocks/>
          </p:cNvCxnSpPr>
          <p:nvPr/>
        </p:nvCxnSpPr>
        <p:spPr>
          <a:xfrm flipV="1">
            <a:off x="7895064" y="3260863"/>
            <a:ext cx="301082" cy="391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F4665B-6C33-794A-89BE-32B91318888A}"/>
              </a:ext>
            </a:extLst>
          </p:cNvPr>
          <p:cNvSpPr txBox="1"/>
          <p:nvPr/>
        </p:nvSpPr>
        <p:spPr>
          <a:xfrm>
            <a:off x="6884144" y="2629337"/>
            <a:ext cx="379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Statically-unknown trait (without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15E430-AD08-2A49-B485-2600058C46FE}"/>
              </a:ext>
            </a:extLst>
          </p:cNvPr>
          <p:cNvSpPr/>
          <p:nvPr/>
        </p:nvSpPr>
        <p:spPr>
          <a:xfrm>
            <a:off x="7553217" y="365125"/>
            <a:ext cx="320771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700" b="1" dirty="0">
                <a:solidFill>
                  <a:srgbClr val="000080"/>
                </a:solidFill>
              </a:rPr>
              <a:t>const</a:t>
            </a:r>
            <a:r>
              <a:rPr lang="en-HK" sz="1700" dirty="0"/>
              <a:t> classFunc = Base =&gt; {</a:t>
            </a:r>
            <a:br>
              <a:rPr lang="en-HK" sz="1700" dirty="0"/>
            </a:br>
            <a:r>
              <a:rPr lang="en-HK" sz="1700" dirty="0"/>
              <a:t>     </a:t>
            </a:r>
            <a:r>
              <a:rPr lang="en-HK" sz="1700" b="1" dirty="0">
                <a:solidFill>
                  <a:srgbClr val="000080"/>
                </a:solidFill>
              </a:rPr>
              <a:t>return class extends </a:t>
            </a:r>
            <a:r>
              <a:rPr lang="en-HK" sz="1700" dirty="0"/>
              <a:t>Base {</a:t>
            </a:r>
            <a:br>
              <a:rPr lang="en-HK" sz="1700" dirty="0"/>
            </a:br>
            <a:r>
              <a:rPr lang="en-HK" sz="1700" dirty="0"/>
              <a:t>         methodA() {</a:t>
            </a:r>
            <a:br>
              <a:rPr lang="en-HK" sz="1700" dirty="0"/>
            </a:br>
            <a:r>
              <a:rPr lang="en-HK" sz="1700" dirty="0"/>
              <a:t>               </a:t>
            </a:r>
            <a:r>
              <a:rPr lang="en-HK" sz="1700" b="1" dirty="0">
                <a:solidFill>
                  <a:srgbClr val="000080"/>
                </a:solidFill>
              </a:rPr>
              <a:t>return </a:t>
            </a:r>
            <a:r>
              <a:rPr lang="en-HK" sz="1700" b="1" dirty="0">
                <a:solidFill>
                  <a:srgbClr val="008000"/>
                </a:solidFill>
              </a:rPr>
              <a:t>"add methodA"</a:t>
            </a:r>
            <a:r>
              <a:rPr lang="en-HK" sz="1700" dirty="0"/>
              <a:t>;</a:t>
            </a:r>
            <a:br>
              <a:rPr lang="en-HK" sz="1700" dirty="0"/>
            </a:br>
            <a:r>
              <a:rPr lang="en-HK" sz="1700" dirty="0"/>
              <a:t>         }</a:t>
            </a:r>
            <a:br>
              <a:rPr lang="en-HK" sz="1700" dirty="0"/>
            </a:br>
            <a:r>
              <a:rPr lang="en-HK" sz="1700" dirty="0"/>
              <a:t>     }</a:t>
            </a:r>
            <a:br>
              <a:rPr lang="en-HK" sz="1700" dirty="0"/>
            </a:br>
            <a:r>
              <a:rPr lang="en-HK" sz="1700" dirty="0"/>
              <a:t>}</a:t>
            </a:r>
            <a:endParaRPr lang="en-US" sz="17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874098-08AE-9B4A-A216-7D2F53B58B5F}"/>
              </a:ext>
            </a:extLst>
          </p:cNvPr>
          <p:cNvCxnSpPr>
            <a:cxnSpLocks/>
          </p:cNvCxnSpPr>
          <p:nvPr/>
        </p:nvCxnSpPr>
        <p:spPr>
          <a:xfrm>
            <a:off x="5493242" y="4406480"/>
            <a:ext cx="145558" cy="773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D3848F-F45B-2741-BFE8-2DCF0EFFE1D7}"/>
              </a:ext>
            </a:extLst>
          </p:cNvPr>
          <p:cNvSpPr txBox="1"/>
          <p:nvPr/>
        </p:nvSpPr>
        <p:spPr>
          <a:xfrm>
            <a:off x="5273719" y="5112566"/>
            <a:ext cx="292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 inheritance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90D33-56EA-5F46-9439-D538618BC8FC}"/>
              </a:ext>
            </a:extLst>
          </p:cNvPr>
          <p:cNvSpPr txBox="1"/>
          <p:nvPr/>
        </p:nvSpPr>
        <p:spPr>
          <a:xfrm>
            <a:off x="7919224" y="1926251"/>
            <a:ext cx="13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// JS version</a:t>
            </a:r>
          </a:p>
        </p:txBody>
      </p:sp>
    </p:spTree>
    <p:extLst>
      <p:ext uri="{BB962C8B-B14F-4D97-AF65-F5344CB8AC3E}">
        <p14:creationId xmlns:p14="http://schemas.microsoft.com/office/powerpoint/2010/main" val="37463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8" grpId="0" animBg="1"/>
      <p:bldP spid="6" grpId="0" animBg="1"/>
      <p:bldP spid="7" grpId="0"/>
      <p:bldP spid="10" grpId="0"/>
      <p:bldP spid="1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3C1DA43-0A3E-924A-BA1C-0ED67F12AF0E}"/>
              </a:ext>
            </a:extLst>
          </p:cNvPr>
          <p:cNvSpPr/>
          <p:nvPr/>
        </p:nvSpPr>
        <p:spPr>
          <a:xfrm>
            <a:off x="3352646" y="1693522"/>
            <a:ext cx="4352847" cy="47856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F67DB84-DC94-1148-BFF7-781BB41A5340}"/>
              </a:ext>
            </a:extLst>
          </p:cNvPr>
          <p:cNvSpPr/>
          <p:nvPr/>
        </p:nvSpPr>
        <p:spPr>
          <a:xfrm>
            <a:off x="3475856" y="2072528"/>
            <a:ext cx="4229637" cy="37416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33A777D-302A-9541-AFBB-229DE8DBA2F4}"/>
              </a:ext>
            </a:extLst>
          </p:cNvPr>
          <p:cNvSpPr/>
          <p:nvPr/>
        </p:nvSpPr>
        <p:spPr>
          <a:xfrm>
            <a:off x="3879519" y="2465668"/>
            <a:ext cx="2398618" cy="319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FDCCDBF-04C8-7D47-AAEE-31B95F806A40}"/>
              </a:ext>
            </a:extLst>
          </p:cNvPr>
          <p:cNvSpPr/>
          <p:nvPr/>
        </p:nvSpPr>
        <p:spPr>
          <a:xfrm>
            <a:off x="3828287" y="4513528"/>
            <a:ext cx="3542669" cy="48466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6A051CC-00B1-574B-8B65-825D922F963B}"/>
              </a:ext>
            </a:extLst>
          </p:cNvPr>
          <p:cNvSpPr/>
          <p:nvPr/>
        </p:nvSpPr>
        <p:spPr>
          <a:xfrm>
            <a:off x="2162222" y="2391377"/>
            <a:ext cx="1428471" cy="38821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8599D36-4898-C34E-A8C3-B1A49F6B5ABA}"/>
              </a:ext>
            </a:extLst>
          </p:cNvPr>
          <p:cNvSpPr/>
          <p:nvPr/>
        </p:nvSpPr>
        <p:spPr>
          <a:xfrm>
            <a:off x="2518809" y="4899162"/>
            <a:ext cx="1601019" cy="36036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2C562F-3959-C545-9195-309F4E868A25}"/>
              </a:ext>
            </a:extLst>
          </p:cNvPr>
          <p:cNvSpPr/>
          <p:nvPr/>
        </p:nvSpPr>
        <p:spPr>
          <a:xfrm>
            <a:off x="4409926" y="4931283"/>
            <a:ext cx="1868212" cy="33470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4442597-FF46-4B43-B27C-2607AE87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98" y="4451451"/>
            <a:ext cx="8282403" cy="1439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29CC20-C9B2-EB4C-802E-29E13452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92" y="1690688"/>
            <a:ext cx="8725814" cy="1944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B881D-1D3B-CE4D-9C0C-38F9E40C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Trait Typing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C8BF-E0C3-C948-8BC1-6FBBC93F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13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999A4C-54D7-C34B-ADF9-F932E903DC5A}"/>
              </a:ext>
            </a:extLst>
          </p:cNvPr>
          <p:cNvSpPr/>
          <p:nvPr/>
        </p:nvSpPr>
        <p:spPr>
          <a:xfrm>
            <a:off x="6612673" y="1891245"/>
            <a:ext cx="568712" cy="205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C044CE-658E-8842-93B7-747226AEDBCD}"/>
              </a:ext>
            </a:extLst>
          </p:cNvPr>
          <p:cNvSpPr/>
          <p:nvPr/>
        </p:nvSpPr>
        <p:spPr>
          <a:xfrm>
            <a:off x="6988098" y="2194394"/>
            <a:ext cx="568712" cy="205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9E2BA-8281-6A40-BB60-8B2B881749FB}"/>
              </a:ext>
            </a:extLst>
          </p:cNvPr>
          <p:cNvSpPr/>
          <p:nvPr/>
        </p:nvSpPr>
        <p:spPr>
          <a:xfrm>
            <a:off x="3876907" y="3166946"/>
            <a:ext cx="3304478" cy="367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0B6908-506B-7E4A-937B-A783145D58DE}"/>
              </a:ext>
            </a:extLst>
          </p:cNvPr>
          <p:cNvSpPr/>
          <p:nvPr/>
        </p:nvSpPr>
        <p:spPr>
          <a:xfrm>
            <a:off x="6304157" y="4694710"/>
            <a:ext cx="520390" cy="236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6F01C7-A3EF-9D4E-BECB-F61655855249}"/>
              </a:ext>
            </a:extLst>
          </p:cNvPr>
          <p:cNvSpPr/>
          <p:nvPr/>
        </p:nvSpPr>
        <p:spPr>
          <a:xfrm>
            <a:off x="5008755" y="5346099"/>
            <a:ext cx="4124093" cy="354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390F5A-7AE3-5443-BCAE-E85263DA6481}"/>
              </a:ext>
            </a:extLst>
          </p:cNvPr>
          <p:cNvSpPr/>
          <p:nvPr/>
        </p:nvSpPr>
        <p:spPr>
          <a:xfrm>
            <a:off x="5008755" y="5325873"/>
            <a:ext cx="4124093" cy="3636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FC84D-1591-1C4C-B260-8F3611E2C665}"/>
              </a:ext>
            </a:extLst>
          </p:cNvPr>
          <p:cNvSpPr/>
          <p:nvPr/>
        </p:nvSpPr>
        <p:spPr>
          <a:xfrm>
            <a:off x="6612673" y="1891245"/>
            <a:ext cx="568712" cy="205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B14B3-268E-7F4F-8B36-5718BFEAD828}"/>
              </a:ext>
            </a:extLst>
          </p:cNvPr>
          <p:cNvSpPr/>
          <p:nvPr/>
        </p:nvSpPr>
        <p:spPr>
          <a:xfrm>
            <a:off x="6988098" y="2194394"/>
            <a:ext cx="568712" cy="205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90620-2CD2-DB47-A5B5-F4EB0B78726C}"/>
              </a:ext>
            </a:extLst>
          </p:cNvPr>
          <p:cNvSpPr/>
          <p:nvPr/>
        </p:nvSpPr>
        <p:spPr>
          <a:xfrm>
            <a:off x="3876907" y="3166946"/>
            <a:ext cx="3304478" cy="367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DACDE7-4283-2E4C-9EAE-D7177A5C75F0}"/>
              </a:ext>
            </a:extLst>
          </p:cNvPr>
          <p:cNvSpPr/>
          <p:nvPr/>
        </p:nvSpPr>
        <p:spPr>
          <a:xfrm>
            <a:off x="6304157" y="4694710"/>
            <a:ext cx="520390" cy="236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9C48C-146F-1F4B-A980-26EC9303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Trait Elaboration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5CA48-772C-644C-97A1-19029164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3DDC3-26D9-8A48-896A-99CFC658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92" y="1690688"/>
            <a:ext cx="8725814" cy="194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A10B3-10BB-4E46-877D-D3BBCAFDA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98" y="4451451"/>
            <a:ext cx="8282403" cy="1439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76028C-E993-0542-AD21-884F8EB47CC6}"/>
                  </a:ext>
                </a:extLst>
              </p:cNvPr>
              <p:cNvSpPr txBox="1"/>
              <p:nvPr/>
            </p:nvSpPr>
            <p:spPr>
              <a:xfrm>
                <a:off x="3882076" y="3635298"/>
                <a:ext cx="8360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Trait types translate to function types: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Trait[B, A]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76028C-E993-0542-AD21-884F8EB4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76" y="3635298"/>
                <a:ext cx="8360028" cy="646331"/>
              </a:xfrm>
              <a:prstGeom prst="rect">
                <a:avLst/>
              </a:prstGeom>
              <a:blipFill>
                <a:blip r:embed="rId4"/>
                <a:stretch>
                  <a:fillRect l="-607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47919F6-D4E2-4D4D-915A-F17FD7128991}"/>
              </a:ext>
            </a:extLst>
          </p:cNvPr>
          <p:cNvSpPr txBox="1"/>
          <p:nvPr/>
        </p:nvSpPr>
        <p:spPr>
          <a:xfrm>
            <a:off x="5008755" y="6041573"/>
            <a:ext cx="33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lazy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fixed point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86A60B-E148-9442-87B1-07499795AF9A}"/>
              </a:ext>
            </a:extLst>
          </p:cNvPr>
          <p:cNvCxnSpPr/>
          <p:nvPr/>
        </p:nvCxnSpPr>
        <p:spPr>
          <a:xfrm flipH="1">
            <a:off x="5736921" y="5689566"/>
            <a:ext cx="150312" cy="433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70E7-308F-564F-99E3-5543EE2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Improved Object Algebras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D69E-0E85-0449-A1A5-5A819B8C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Object algebras are a new design pattern to solve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problem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 languages like Java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It’s closely related to F-algebras, and Church encodings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Current limitations are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 first-class object algebra values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Awkward encodings of object algebra combinators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B3BD5-C921-DC42-95A6-168EEDB1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1CA1-E597-5048-B952-1ED42B27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Modular Extensibility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9BDF-0936-1C4D-8E2E-A380ECA26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FD45A-55B5-5C40-8403-E640582C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4" y="1598728"/>
            <a:ext cx="5558152" cy="383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FF06B-5846-1D48-A34E-AB45FA3D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20" y="1690688"/>
            <a:ext cx="5591632" cy="3749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5EF41-8BE3-9149-A2DA-CA3D6C53A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60" y="1720216"/>
            <a:ext cx="5558152" cy="378307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B4A6052-7F8C-2546-B85A-68219889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F3BEA2-D2C8-4B4E-92DA-55F003A44600}"/>
                  </a:ext>
                </a:extLst>
              </p:cNvPr>
              <p:cNvSpPr/>
              <p:nvPr/>
            </p:nvSpPr>
            <p:spPr>
              <a:xfrm>
                <a:off x="6937700" y="1798857"/>
                <a:ext cx="37734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i="1" dirty="0">
                    <a:solidFill>
                      <a:srgbClr val="808080"/>
                    </a:solidFill>
                  </a:rPr>
                  <a:t>// AST given as internal visitor</a:t>
                </a:r>
                <a:br>
                  <a:rPr lang="en-HK" i="1" dirty="0">
                    <a:solidFill>
                      <a:srgbClr val="808080"/>
                    </a:solidFill>
                  </a:rPr>
                </a:br>
                <a:r>
                  <a:rPr lang="en-HK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dirty="0" err="1"/>
                  <a:t>Exp</a:t>
                </a:r>
                <a:r>
                  <a:rPr lang="en-HK" dirty="0"/>
                  <a:t> = {</a:t>
                </a:r>
                <a:br>
                  <a:rPr lang="en-HK" dirty="0"/>
                </a:br>
                <a:r>
                  <a:rPr lang="en-HK" dirty="0"/>
                  <a:t>  accept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HK" dirty="0"/>
                  <a:t> E . </a:t>
                </a:r>
                <a:r>
                  <a:rPr lang="en-HK" dirty="0" err="1"/>
                  <a:t>ExpAlg</a:t>
                </a:r>
                <a:r>
                  <a:rPr lang="en-HK" dirty="0"/>
                  <a:t>[E] -&gt; E</a:t>
                </a:r>
                <a:br>
                  <a:rPr lang="en-HK" dirty="0"/>
                </a:br>
                <a:r>
                  <a:rPr lang="en-HK" dirty="0"/>
                  <a:t>}</a:t>
                </a:r>
              </a:p>
              <a:p>
                <a:r>
                  <a:rPr lang="en-HK" i="1" dirty="0">
                    <a:solidFill>
                      <a:srgbClr val="808080"/>
                    </a:solidFill>
                  </a:rPr>
                  <a:t>// 2 + 3</a:t>
                </a:r>
                <a:br>
                  <a:rPr lang="en-HK" dirty="0"/>
                </a:br>
                <a:r>
                  <a:rPr lang="en-HK" dirty="0"/>
                  <a:t>e1 : </a:t>
                </a:r>
                <a:r>
                  <a:rPr lang="en-HK" dirty="0" err="1"/>
                  <a:t>Exp</a:t>
                </a:r>
                <a:r>
                  <a:rPr lang="en-HK" dirty="0"/>
                  <a:t> = {</a:t>
                </a:r>
                <a:br>
                  <a:rPr lang="en-HK" dirty="0"/>
                </a:br>
                <a:r>
                  <a:rPr lang="en-HK" dirty="0"/>
                  <a:t>  accept E f = </a:t>
                </a:r>
                <a:r>
                  <a:rPr lang="en-HK" dirty="0" err="1"/>
                  <a:t>f.add</a:t>
                </a:r>
                <a:r>
                  <a:rPr lang="en-HK" dirty="0"/>
                  <a:t> (</a:t>
                </a:r>
                <a:r>
                  <a:rPr lang="en-HK" dirty="0" err="1"/>
                  <a:t>f.lit</a:t>
                </a:r>
                <a:r>
                  <a:rPr lang="en-HK" dirty="0"/>
                  <a:t> </a:t>
                </a:r>
                <a:r>
                  <a:rPr lang="en-HK" dirty="0">
                    <a:solidFill>
                      <a:srgbClr val="0000FF"/>
                    </a:solidFill>
                  </a:rPr>
                  <a:t>2</a:t>
                </a:r>
                <a:r>
                  <a:rPr lang="en-HK" dirty="0"/>
                  <a:t>) (</a:t>
                </a:r>
                <a:r>
                  <a:rPr lang="en-HK" dirty="0" err="1"/>
                  <a:t>f.lit</a:t>
                </a:r>
                <a:r>
                  <a:rPr lang="en-HK" dirty="0"/>
                  <a:t> </a:t>
                </a:r>
                <a:r>
                  <a:rPr lang="en-HK" dirty="0">
                    <a:solidFill>
                      <a:srgbClr val="0000FF"/>
                    </a:solidFill>
                  </a:rPr>
                  <a:t>3</a:t>
                </a:r>
                <a:r>
                  <a:rPr lang="en-HK" dirty="0"/>
                  <a:t>)</a:t>
                </a:r>
                <a:br>
                  <a:rPr lang="en-HK" dirty="0"/>
                </a:br>
                <a:r>
                  <a:rPr lang="en-HK" dirty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F3BEA2-D2C8-4B4E-92DA-55F003A44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00" y="1798857"/>
                <a:ext cx="3773466" cy="2308324"/>
              </a:xfrm>
              <a:prstGeom prst="rect">
                <a:avLst/>
              </a:prstGeom>
              <a:blipFill>
                <a:blip r:embed="rId6"/>
                <a:stretch>
                  <a:fillRect l="-1007" t="-1099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63E1D4-93CB-E24D-8941-D2515B387DFB}"/>
                  </a:ext>
                </a:extLst>
              </p:cNvPr>
              <p:cNvSpPr/>
              <p:nvPr/>
            </p:nvSpPr>
            <p:spPr>
              <a:xfrm>
                <a:off x="6937700" y="1808623"/>
                <a:ext cx="4263057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dirty="0" err="1"/>
                  <a:t>ExtAlg</a:t>
                </a:r>
                <a:r>
                  <a:rPr lang="en-HK" dirty="0"/>
                  <a:t>[</a:t>
                </a:r>
                <a:r>
                  <a:rPr lang="en-HK" dirty="0">
                    <a:solidFill>
                      <a:srgbClr val="20999D"/>
                    </a:solidFill>
                  </a:rPr>
                  <a:t>E</a:t>
                </a:r>
                <a:r>
                  <a:rPr lang="en-HK" dirty="0"/>
                  <a:t>] = </a:t>
                </a:r>
                <a:r>
                  <a:rPr lang="en-HK" dirty="0" err="1">
                    <a:solidFill>
                      <a:srgbClr val="20999D"/>
                    </a:solidFill>
                  </a:rPr>
                  <a:t>ExpAlg</a:t>
                </a:r>
                <a:r>
                  <a:rPr lang="en-HK" dirty="0"/>
                  <a:t>[</a:t>
                </a:r>
                <a:r>
                  <a:rPr lang="en-HK" dirty="0">
                    <a:solidFill>
                      <a:srgbClr val="20999D"/>
                    </a:solidFill>
                  </a:rPr>
                  <a:t>E</a:t>
                </a:r>
                <a:r>
                  <a:rPr lang="en-HK" dirty="0"/>
                  <a:t>] &amp; { neg : E -&gt; E }</a:t>
                </a:r>
                <a:br>
                  <a:rPr lang="en-HK" dirty="0"/>
                </a:br>
                <a:br>
                  <a:rPr lang="en-HK" dirty="0"/>
                </a:br>
                <a:r>
                  <a:rPr lang="en-HK" b="1" dirty="0">
                    <a:solidFill>
                      <a:srgbClr val="000080"/>
                    </a:solidFill>
                  </a:rPr>
                  <a:t>trait </a:t>
                </a:r>
                <a:r>
                  <a:rPr lang="en-HK" dirty="0" err="1"/>
                  <a:t>extShow</a:t>
                </a:r>
                <a:r>
                  <a:rPr lang="en-HK" dirty="0"/>
                  <a:t> </a:t>
                </a:r>
                <a:r>
                  <a:rPr lang="en-HK" b="1" dirty="0">
                    <a:solidFill>
                      <a:srgbClr val="000080"/>
                    </a:solidFill>
                  </a:rPr>
                  <a:t>inherits</a:t>
                </a:r>
                <a:r>
                  <a:rPr lang="en-HK" dirty="0"/>
                  <a:t> </a:t>
                </a:r>
                <a:r>
                  <a:rPr lang="en-HK" dirty="0" err="1"/>
                  <a:t>expShow</a:t>
                </a:r>
                <a:r>
                  <a:rPr lang="en-HK" dirty="0"/>
                  <a:t> {</a:t>
                </a:r>
                <a:br>
                  <a:rPr lang="en-HK" dirty="0"/>
                </a:br>
                <a:r>
                  <a:rPr lang="en-HK" dirty="0"/>
                  <a:t>  neg (x : </a:t>
                </a:r>
                <a:r>
                  <a:rPr lang="en-HK" dirty="0" err="1">
                    <a:solidFill>
                      <a:srgbClr val="20999D"/>
                    </a:solidFill>
                  </a:rPr>
                  <a:t>IShow</a:t>
                </a:r>
                <a:r>
                  <a:rPr lang="en-HK" dirty="0"/>
                  <a:t>) = {</a:t>
                </a:r>
                <a:br>
                  <a:rPr lang="en-HK" dirty="0"/>
                </a:br>
                <a:r>
                  <a:rPr lang="en-HK" dirty="0"/>
                  <a:t>    show = </a:t>
                </a:r>
                <a:r>
                  <a:rPr lang="en-HK" b="1" dirty="0">
                    <a:solidFill>
                      <a:srgbClr val="008000"/>
                    </a:solidFill>
                  </a:rPr>
                  <a:t>"-" </a:t>
                </a:r>
                <a:r>
                  <a:rPr lang="en-HK" dirty="0"/>
                  <a:t>++ </a:t>
                </a:r>
                <a:r>
                  <a:rPr lang="en-HK" dirty="0" err="1"/>
                  <a:t>x.show</a:t>
                </a:r>
                <a:br>
                  <a:rPr lang="en-HK" dirty="0"/>
                </a:br>
                <a:r>
                  <a:rPr lang="en-HK" dirty="0"/>
                  <a:t>  }</a:t>
                </a:r>
                <a:br>
                  <a:rPr lang="en-HK" dirty="0"/>
                </a:br>
                <a:r>
                  <a:rPr lang="en-HK" dirty="0"/>
                  <a:t>}</a:t>
                </a:r>
              </a:p>
              <a:p>
                <a:r>
                  <a:rPr lang="en-HK" i="1" dirty="0">
                    <a:solidFill>
                      <a:srgbClr val="808080"/>
                    </a:solidFill>
                  </a:rPr>
                  <a:t>// </a:t>
                </a:r>
                <a:r>
                  <a:rPr lang="en-HK" i="1" dirty="0" err="1">
                    <a:solidFill>
                      <a:srgbClr val="808080"/>
                    </a:solidFill>
                  </a:rPr>
                  <a:t>Exp</a:t>
                </a:r>
                <a:r>
                  <a:rPr lang="en-HK" i="1" dirty="0">
                    <a:solidFill>
                      <a:srgbClr val="808080"/>
                    </a:solidFill>
                  </a:rPr>
                  <a:t> is subtype of </a:t>
                </a:r>
                <a:r>
                  <a:rPr lang="en-HK" i="1" dirty="0" err="1">
                    <a:solidFill>
                      <a:srgbClr val="808080"/>
                    </a:solidFill>
                  </a:rPr>
                  <a:t>ExtExp</a:t>
                </a:r>
                <a:br>
                  <a:rPr lang="en-HK" i="1" dirty="0">
                    <a:solidFill>
                      <a:srgbClr val="808080"/>
                    </a:solidFill>
                  </a:rPr>
                </a:br>
                <a:r>
                  <a:rPr lang="en-HK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dirty="0" err="1"/>
                  <a:t>ExtExp</a:t>
                </a:r>
                <a:r>
                  <a:rPr lang="en-HK" dirty="0"/>
                  <a:t> = {</a:t>
                </a:r>
                <a:br>
                  <a:rPr lang="en-HK" dirty="0"/>
                </a:br>
                <a:r>
                  <a:rPr lang="en-HK" dirty="0"/>
                  <a:t>  accept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HK" dirty="0"/>
                  <a:t> E . </a:t>
                </a:r>
                <a:r>
                  <a:rPr lang="en-HK" dirty="0" err="1"/>
                  <a:t>ExtAlg</a:t>
                </a:r>
                <a:r>
                  <a:rPr lang="en-HK" dirty="0"/>
                  <a:t>[E] -&gt; E</a:t>
                </a:r>
                <a:br>
                  <a:rPr lang="en-HK" dirty="0"/>
                </a:br>
                <a:r>
                  <a:rPr lang="en-HK" dirty="0"/>
                  <a:t>}</a:t>
                </a:r>
              </a:p>
              <a:p>
                <a:r>
                  <a:rPr lang="en-HK" i="1" dirty="0">
                    <a:solidFill>
                      <a:srgbClr val="808080"/>
                    </a:solidFill>
                  </a:rPr>
                  <a:t>// reuse e1: -(2 + 3)</a:t>
                </a:r>
                <a:br>
                  <a:rPr lang="en-HK" dirty="0"/>
                </a:br>
                <a:r>
                  <a:rPr lang="en-HK" dirty="0"/>
                  <a:t>e2 : </a:t>
                </a:r>
                <a:r>
                  <a:rPr lang="en-HK" dirty="0" err="1"/>
                  <a:t>Exp</a:t>
                </a:r>
                <a:r>
                  <a:rPr lang="en-HK" dirty="0"/>
                  <a:t> = {</a:t>
                </a:r>
                <a:br>
                  <a:rPr lang="en-HK" dirty="0"/>
                </a:br>
                <a:r>
                  <a:rPr lang="en-HK" dirty="0"/>
                  <a:t>  accept E f = </a:t>
                </a:r>
                <a:r>
                  <a:rPr lang="en-HK" dirty="0" err="1"/>
                  <a:t>f.neg</a:t>
                </a:r>
                <a:r>
                  <a:rPr lang="en-HK" dirty="0"/>
                  <a:t> (e1.accept E f)</a:t>
                </a:r>
                <a:br>
                  <a:rPr lang="en-HK" dirty="0"/>
                </a:br>
                <a:r>
                  <a:rPr lang="en-HK" dirty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63E1D4-93CB-E24D-8941-D2515B387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00" y="1808623"/>
                <a:ext cx="4263057" cy="4247317"/>
              </a:xfrm>
              <a:prstGeom prst="rect">
                <a:avLst/>
              </a:prstGeom>
              <a:blipFill>
                <a:blip r:embed="rId7"/>
                <a:stretch>
                  <a:fillRect l="-890" t="-298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959BED7-E3F6-6342-93C3-D1070F0A1DE3}"/>
              </a:ext>
            </a:extLst>
          </p:cNvPr>
          <p:cNvSpPr/>
          <p:nvPr/>
        </p:nvSpPr>
        <p:spPr>
          <a:xfrm>
            <a:off x="6937700" y="18256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 err="1"/>
              <a:t>ExpAlg</a:t>
            </a:r>
            <a:r>
              <a:rPr lang="en-HK" dirty="0"/>
              <a:t>[</a:t>
            </a:r>
            <a:r>
              <a:rPr lang="en-HK" dirty="0">
                <a:solidFill>
                  <a:srgbClr val="20999D"/>
                </a:solidFill>
              </a:rPr>
              <a:t>E</a:t>
            </a:r>
            <a:r>
              <a:rPr lang="en-HK" dirty="0"/>
              <a:t>] = {</a:t>
            </a:r>
            <a:br>
              <a:rPr lang="en-HK" dirty="0"/>
            </a:br>
            <a:r>
              <a:rPr lang="en-HK" dirty="0"/>
              <a:t>  lit    : </a:t>
            </a:r>
            <a:r>
              <a:rPr lang="en-HK" dirty="0" err="1"/>
              <a:t>Int</a:t>
            </a:r>
            <a:r>
              <a:rPr lang="en-HK" dirty="0"/>
              <a:t> -&gt; E,</a:t>
            </a:r>
            <a:br>
              <a:rPr lang="en-HK" dirty="0"/>
            </a:br>
            <a:r>
              <a:rPr lang="en-HK" dirty="0"/>
              <a:t>  add : E -&gt; E -&gt; E</a:t>
            </a:r>
            <a:br>
              <a:rPr lang="en-HK" dirty="0"/>
            </a:br>
            <a:r>
              <a:rPr lang="en-HK" dirty="0"/>
              <a:t>}</a:t>
            </a:r>
            <a:br>
              <a:rPr lang="en-HK" dirty="0"/>
            </a:br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 err="1"/>
              <a:t>IShow</a:t>
            </a:r>
            <a:r>
              <a:rPr lang="en-HK" dirty="0"/>
              <a:t> = { show : String }</a:t>
            </a:r>
            <a:br>
              <a:rPr lang="en-HK" dirty="0"/>
            </a:br>
            <a:br>
              <a:rPr lang="en-HK" dirty="0"/>
            </a:br>
            <a:r>
              <a:rPr lang="en-HK" b="1" dirty="0">
                <a:solidFill>
                  <a:srgbClr val="000080"/>
                </a:solidFill>
              </a:rPr>
              <a:t>trait </a:t>
            </a:r>
            <a:r>
              <a:rPr lang="en-HK" dirty="0" err="1"/>
              <a:t>expShow</a:t>
            </a:r>
            <a:r>
              <a:rPr lang="en-HK" dirty="0"/>
              <a:t> {</a:t>
            </a:r>
            <a:br>
              <a:rPr lang="en-HK" dirty="0"/>
            </a:br>
            <a:r>
              <a:rPr lang="en-HK" dirty="0"/>
              <a:t>  lit (x : </a:t>
            </a:r>
            <a:r>
              <a:rPr lang="en-HK" dirty="0" err="1"/>
              <a:t>Int</a:t>
            </a:r>
            <a:r>
              <a:rPr lang="en-HK" dirty="0"/>
              <a:t>) = {</a:t>
            </a:r>
            <a:br>
              <a:rPr lang="en-HK" dirty="0"/>
            </a:br>
            <a:r>
              <a:rPr lang="en-HK" dirty="0"/>
              <a:t>    show = </a:t>
            </a:r>
            <a:r>
              <a:rPr lang="en-HK" dirty="0" err="1"/>
              <a:t>x.toString</a:t>
            </a:r>
            <a:br>
              <a:rPr lang="en-HK" dirty="0"/>
            </a:br>
            <a:r>
              <a:rPr lang="en-HK" dirty="0"/>
              <a:t>  }</a:t>
            </a:r>
            <a:br>
              <a:rPr lang="en-HK" dirty="0"/>
            </a:br>
            <a:r>
              <a:rPr lang="en-HK" dirty="0"/>
              <a:t>  add (x : </a:t>
            </a:r>
            <a:r>
              <a:rPr lang="en-HK" dirty="0" err="1">
                <a:solidFill>
                  <a:srgbClr val="20999D"/>
                </a:solidFill>
              </a:rPr>
              <a:t>IShow</a:t>
            </a:r>
            <a:r>
              <a:rPr lang="en-HK" dirty="0"/>
              <a:t>) (y : </a:t>
            </a:r>
            <a:r>
              <a:rPr lang="en-HK" dirty="0" err="1">
                <a:solidFill>
                  <a:srgbClr val="20999D"/>
                </a:solidFill>
              </a:rPr>
              <a:t>IShow</a:t>
            </a:r>
            <a:r>
              <a:rPr lang="en-HK" dirty="0"/>
              <a:t>) = {</a:t>
            </a:r>
            <a:br>
              <a:rPr lang="en-HK" dirty="0"/>
            </a:br>
            <a:r>
              <a:rPr lang="en-HK" dirty="0"/>
              <a:t>    show = </a:t>
            </a:r>
            <a:r>
              <a:rPr lang="en-HK" b="1" dirty="0">
                <a:solidFill>
                  <a:srgbClr val="008000"/>
                </a:solidFill>
              </a:rPr>
              <a:t>"(" </a:t>
            </a:r>
            <a:r>
              <a:rPr lang="en-HK" dirty="0"/>
              <a:t>++ </a:t>
            </a:r>
            <a:r>
              <a:rPr lang="en-HK" dirty="0" err="1"/>
              <a:t>x.show</a:t>
            </a:r>
            <a:r>
              <a:rPr lang="en-HK" dirty="0"/>
              <a:t> ++ </a:t>
            </a:r>
            <a:r>
              <a:rPr lang="en-HK" b="1" dirty="0">
                <a:solidFill>
                  <a:srgbClr val="008000"/>
                </a:solidFill>
              </a:rPr>
              <a:t>" + " </a:t>
            </a:r>
            <a:r>
              <a:rPr lang="en-HK" dirty="0"/>
              <a:t>++ </a:t>
            </a:r>
            <a:r>
              <a:rPr lang="en-HK" dirty="0" err="1"/>
              <a:t>y.show</a:t>
            </a:r>
            <a:r>
              <a:rPr lang="en-HK" dirty="0"/>
              <a:t> ++ </a:t>
            </a:r>
            <a:r>
              <a:rPr lang="en-HK" b="1" dirty="0">
                <a:solidFill>
                  <a:srgbClr val="008000"/>
                </a:solidFill>
              </a:rPr>
              <a:t>")"</a:t>
            </a:r>
            <a:br>
              <a:rPr lang="en-HK" b="1" dirty="0">
                <a:solidFill>
                  <a:srgbClr val="008000"/>
                </a:solidFill>
              </a:rPr>
            </a:br>
            <a:r>
              <a:rPr lang="en-HK" b="1" dirty="0">
                <a:solidFill>
                  <a:srgbClr val="008000"/>
                </a:solidFill>
              </a:rPr>
              <a:t>  </a:t>
            </a:r>
            <a:r>
              <a:rPr lang="en-HK" dirty="0"/>
              <a:t>}</a:t>
            </a:r>
            <a:br>
              <a:rPr lang="en-HK" dirty="0"/>
            </a:br>
            <a:r>
              <a:rPr lang="en-HK" dirty="0"/>
              <a:t>}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B85793-64C4-B545-A465-0B3A2964DCB9}"/>
              </a:ext>
            </a:extLst>
          </p:cNvPr>
          <p:cNvSpPr/>
          <p:nvPr/>
        </p:nvSpPr>
        <p:spPr>
          <a:xfrm>
            <a:off x="6937700" y="1835183"/>
            <a:ext cx="3522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 err="1"/>
              <a:t>IEval</a:t>
            </a:r>
            <a:r>
              <a:rPr lang="en-HK" dirty="0"/>
              <a:t> = { </a:t>
            </a:r>
            <a:r>
              <a:rPr lang="en-HK" dirty="0" err="1"/>
              <a:t>eval</a:t>
            </a:r>
            <a:r>
              <a:rPr lang="en-HK" dirty="0"/>
              <a:t> : </a:t>
            </a:r>
            <a:r>
              <a:rPr lang="en-HK" dirty="0" err="1"/>
              <a:t>Int</a:t>
            </a:r>
            <a:r>
              <a:rPr lang="en-HK" dirty="0"/>
              <a:t> }</a:t>
            </a:r>
            <a:br>
              <a:rPr lang="en-HK" dirty="0"/>
            </a:br>
            <a:br>
              <a:rPr lang="en-HK" dirty="0"/>
            </a:br>
            <a:r>
              <a:rPr lang="en-HK" b="1" dirty="0">
                <a:solidFill>
                  <a:srgbClr val="000080"/>
                </a:solidFill>
              </a:rPr>
              <a:t>trait </a:t>
            </a:r>
            <a:r>
              <a:rPr lang="en-HK" dirty="0" err="1"/>
              <a:t>extEval</a:t>
            </a:r>
            <a:r>
              <a:rPr lang="en-HK" dirty="0"/>
              <a:t> {</a:t>
            </a:r>
            <a:br>
              <a:rPr lang="en-HK" dirty="0"/>
            </a:br>
            <a:r>
              <a:rPr lang="en-HK" dirty="0"/>
              <a:t>  lit (x : </a:t>
            </a:r>
            <a:r>
              <a:rPr lang="en-HK" dirty="0" err="1"/>
              <a:t>Int</a:t>
            </a:r>
            <a:r>
              <a:rPr lang="en-HK" dirty="0"/>
              <a:t>) = {</a:t>
            </a:r>
            <a:br>
              <a:rPr lang="en-HK" dirty="0"/>
            </a:br>
            <a:r>
              <a:rPr lang="en-HK" dirty="0"/>
              <a:t>    </a:t>
            </a:r>
            <a:r>
              <a:rPr lang="en-HK" dirty="0" err="1"/>
              <a:t>eval</a:t>
            </a:r>
            <a:r>
              <a:rPr lang="en-HK" dirty="0"/>
              <a:t> = x</a:t>
            </a:r>
            <a:br>
              <a:rPr lang="en-HK" dirty="0"/>
            </a:br>
            <a:r>
              <a:rPr lang="en-HK" dirty="0"/>
              <a:t>  }</a:t>
            </a:r>
            <a:br>
              <a:rPr lang="en-HK" dirty="0"/>
            </a:br>
            <a:r>
              <a:rPr lang="en-HK" dirty="0"/>
              <a:t>  add (x : 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/>
              <a:t>) (y : 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/>
              <a:t>) = {</a:t>
            </a:r>
            <a:br>
              <a:rPr lang="en-HK" dirty="0"/>
            </a:br>
            <a:r>
              <a:rPr lang="en-HK" dirty="0"/>
              <a:t>    </a:t>
            </a:r>
            <a:r>
              <a:rPr lang="en-HK" dirty="0" err="1"/>
              <a:t>eval</a:t>
            </a:r>
            <a:r>
              <a:rPr lang="en-HK" dirty="0"/>
              <a:t> = </a:t>
            </a:r>
            <a:r>
              <a:rPr lang="en-HK" dirty="0" err="1"/>
              <a:t>x.eval</a:t>
            </a:r>
            <a:r>
              <a:rPr lang="en-HK" dirty="0"/>
              <a:t> + </a:t>
            </a:r>
            <a:r>
              <a:rPr lang="en-HK" dirty="0" err="1"/>
              <a:t>y.eval</a:t>
            </a:r>
            <a:br>
              <a:rPr lang="en-HK" dirty="0"/>
            </a:br>
            <a:r>
              <a:rPr lang="en-HK" dirty="0"/>
              <a:t>  }</a:t>
            </a:r>
            <a:br>
              <a:rPr lang="en-HK" dirty="0"/>
            </a:br>
            <a:r>
              <a:rPr lang="en-HK" dirty="0"/>
              <a:t>  neg (x : 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/>
              <a:t>) = {</a:t>
            </a:r>
            <a:br>
              <a:rPr lang="en-HK" dirty="0"/>
            </a:br>
            <a:r>
              <a:rPr lang="en-HK" dirty="0"/>
              <a:t>    </a:t>
            </a:r>
            <a:r>
              <a:rPr lang="en-HK" dirty="0" err="1"/>
              <a:t>eval</a:t>
            </a:r>
            <a:r>
              <a:rPr lang="en-HK" dirty="0"/>
              <a:t> = -</a:t>
            </a:r>
            <a:r>
              <a:rPr lang="en-HK" dirty="0" err="1"/>
              <a:t>x.eval</a:t>
            </a:r>
            <a:br>
              <a:rPr lang="en-HK" dirty="0"/>
            </a:br>
            <a:r>
              <a:rPr lang="en-HK" dirty="0"/>
              <a:t>  }</a:t>
            </a:r>
            <a:br>
              <a:rPr lang="en-HK" dirty="0"/>
            </a:br>
            <a:r>
              <a:rPr lang="en-HK" dirty="0"/>
              <a:t>}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12F862-5B20-A349-AFA6-51496FEC5D9C}"/>
              </a:ext>
            </a:extLst>
          </p:cNvPr>
          <p:cNvSpPr/>
          <p:nvPr/>
        </p:nvSpPr>
        <p:spPr>
          <a:xfrm>
            <a:off x="6937700" y="2706921"/>
            <a:ext cx="67236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i="1" dirty="0">
                <a:solidFill>
                  <a:srgbClr val="808080"/>
                </a:solidFill>
              </a:rPr>
              <a:t>// Object algebra combinator</a:t>
            </a:r>
            <a:endParaRPr lang="en-HK" dirty="0"/>
          </a:p>
          <a:p>
            <a:r>
              <a:rPr lang="en-HK" dirty="0"/>
              <a:t>combine A [B * A] (f : </a:t>
            </a:r>
            <a:r>
              <a:rPr lang="en-HK" b="1" dirty="0">
                <a:solidFill>
                  <a:srgbClr val="000080"/>
                </a:solidFill>
              </a:rPr>
              <a:t>Trait</a:t>
            </a:r>
            <a:r>
              <a:rPr lang="en-HK" dirty="0"/>
              <a:t>[</a:t>
            </a:r>
            <a:r>
              <a:rPr lang="en-HK" dirty="0" err="1"/>
              <a:t>ExtAlg</a:t>
            </a:r>
            <a:r>
              <a:rPr lang="en-HK" dirty="0"/>
              <a:t>[A]]) </a:t>
            </a:r>
          </a:p>
          <a:p>
            <a:r>
              <a:rPr lang="en-HK" dirty="0"/>
              <a:t>                                 (g : </a:t>
            </a:r>
            <a:r>
              <a:rPr lang="en-HK" b="1" dirty="0">
                <a:solidFill>
                  <a:srgbClr val="000080"/>
                </a:solidFill>
              </a:rPr>
              <a:t>Trait</a:t>
            </a:r>
            <a:r>
              <a:rPr lang="en-HK" dirty="0"/>
              <a:t>[</a:t>
            </a:r>
            <a:r>
              <a:rPr lang="en-HK" dirty="0" err="1"/>
              <a:t>ExtAlg</a:t>
            </a:r>
            <a:r>
              <a:rPr lang="en-HK" dirty="0"/>
              <a:t>[B]]) =</a:t>
            </a:r>
            <a:br>
              <a:rPr lang="en-HK" dirty="0"/>
            </a:br>
            <a:r>
              <a:rPr lang="en-HK" dirty="0"/>
              <a:t>  </a:t>
            </a:r>
            <a:r>
              <a:rPr lang="en-HK" b="1" dirty="0">
                <a:solidFill>
                  <a:srgbClr val="000080"/>
                </a:solidFill>
              </a:rPr>
              <a:t>trait inherits</a:t>
            </a:r>
            <a:r>
              <a:rPr lang="en-HK" dirty="0"/>
              <a:t> f &amp; g {}</a:t>
            </a:r>
            <a:br>
              <a:rPr lang="en-HK" dirty="0"/>
            </a:br>
            <a:br>
              <a:rPr lang="en-HK" dirty="0"/>
            </a:br>
            <a:r>
              <a:rPr lang="en-HK" dirty="0" err="1"/>
              <a:t>evalShow</a:t>
            </a:r>
            <a:r>
              <a:rPr lang="en-HK" dirty="0"/>
              <a:t> = combine 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/>
              <a:t> </a:t>
            </a:r>
            <a:r>
              <a:rPr lang="en-HK" dirty="0" err="1">
                <a:solidFill>
                  <a:srgbClr val="20999D"/>
                </a:solidFill>
              </a:rPr>
              <a:t>IShow</a:t>
            </a:r>
            <a:r>
              <a:rPr lang="en-HK" dirty="0"/>
              <a:t> </a:t>
            </a:r>
            <a:r>
              <a:rPr lang="en-HK" dirty="0" err="1"/>
              <a:t>extEval</a:t>
            </a:r>
            <a:r>
              <a:rPr lang="en-HK" dirty="0"/>
              <a:t> </a:t>
            </a:r>
            <a:r>
              <a:rPr lang="en-HK" dirty="0" err="1"/>
              <a:t>extShow</a:t>
            </a:r>
            <a:br>
              <a:rPr lang="en-HK" dirty="0"/>
            </a:br>
            <a:br>
              <a:rPr lang="en-HK" dirty="0"/>
            </a:br>
            <a:r>
              <a:rPr lang="en-HK" dirty="0"/>
              <a:t>o = e2.accept (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/>
              <a:t> &amp; </a:t>
            </a:r>
            <a:r>
              <a:rPr lang="en-HK" dirty="0" err="1">
                <a:solidFill>
                  <a:srgbClr val="20999D"/>
                </a:solidFill>
              </a:rPr>
              <a:t>IShow</a:t>
            </a:r>
            <a:r>
              <a:rPr lang="en-HK" dirty="0"/>
              <a:t>) </a:t>
            </a:r>
          </a:p>
          <a:p>
            <a:r>
              <a:rPr lang="en-HK" dirty="0"/>
              <a:t>            (</a:t>
            </a:r>
            <a:r>
              <a:rPr lang="en-HK" b="1" dirty="0">
                <a:solidFill>
                  <a:srgbClr val="000080"/>
                </a:solidFill>
              </a:rPr>
              <a:t>new</a:t>
            </a:r>
            <a:r>
              <a:rPr lang="en-HK" dirty="0"/>
              <a:t>[</a:t>
            </a:r>
            <a:r>
              <a:rPr lang="en-HK" dirty="0" err="1"/>
              <a:t>ExtAlg</a:t>
            </a:r>
            <a:r>
              <a:rPr lang="en-HK" dirty="0"/>
              <a:t>[</a:t>
            </a:r>
            <a:r>
              <a:rPr lang="en-HK" dirty="0" err="1">
                <a:solidFill>
                  <a:srgbClr val="20999D"/>
                </a:solidFill>
              </a:rPr>
              <a:t>IEval</a:t>
            </a:r>
            <a:r>
              <a:rPr lang="en-HK" dirty="0">
                <a:solidFill>
                  <a:srgbClr val="20999D"/>
                </a:solidFill>
              </a:rPr>
              <a:t> </a:t>
            </a:r>
            <a:r>
              <a:rPr lang="en-HK" dirty="0"/>
              <a:t>&amp; </a:t>
            </a:r>
            <a:r>
              <a:rPr lang="en-HK" dirty="0" err="1">
                <a:solidFill>
                  <a:srgbClr val="20999D"/>
                </a:solidFill>
              </a:rPr>
              <a:t>IShow</a:t>
            </a:r>
            <a:r>
              <a:rPr lang="en-HK" dirty="0"/>
              <a:t>]] </a:t>
            </a:r>
            <a:r>
              <a:rPr lang="en-HK" dirty="0" err="1"/>
              <a:t>evalShow</a:t>
            </a:r>
            <a:r>
              <a:rPr lang="en-HK" dirty="0"/>
              <a:t>)</a:t>
            </a:r>
            <a:br>
              <a:rPr lang="en-HK" dirty="0"/>
            </a:br>
            <a:r>
              <a:rPr lang="en-HK" dirty="0"/>
              <a:t>main = </a:t>
            </a:r>
            <a:r>
              <a:rPr lang="en-HK" dirty="0" err="1"/>
              <a:t>o.print</a:t>
            </a:r>
            <a:r>
              <a:rPr lang="en-HK" dirty="0"/>
              <a:t> ++ </a:t>
            </a:r>
            <a:r>
              <a:rPr lang="en-HK" b="1" dirty="0">
                <a:solidFill>
                  <a:srgbClr val="008000"/>
                </a:solidFill>
              </a:rPr>
              <a:t>" = " </a:t>
            </a:r>
            <a:r>
              <a:rPr lang="en-HK" dirty="0"/>
              <a:t>++ </a:t>
            </a:r>
            <a:r>
              <a:rPr lang="en-HK" dirty="0" err="1"/>
              <a:t>o.eval.toString</a:t>
            </a:r>
            <a:br>
              <a:rPr lang="en-HK" dirty="0"/>
            </a:br>
            <a:r>
              <a:rPr lang="en-HK" i="1" dirty="0">
                <a:solidFill>
                  <a:srgbClr val="808080"/>
                </a:solidFill>
              </a:rPr>
              <a:t>// Output: "-(2 + 3) = -5"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B274C-406B-A44A-A703-33EB89FB50CC}"/>
              </a:ext>
            </a:extLst>
          </p:cNvPr>
          <p:cNvSpPr txBox="1"/>
          <p:nvPr/>
        </p:nvSpPr>
        <p:spPr>
          <a:xfrm>
            <a:off x="1970468" y="2516322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expShow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F8FDF6-0BB6-1447-88D7-BE8CC76D948B}"/>
              </a:ext>
            </a:extLst>
          </p:cNvPr>
          <p:cNvSpPr txBox="1"/>
          <p:nvPr/>
        </p:nvSpPr>
        <p:spPr>
          <a:xfrm>
            <a:off x="2551617" y="2485544"/>
            <a:ext cx="1620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extShow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EEDE9-3363-5A40-8C2E-8188262E21C4}"/>
              </a:ext>
            </a:extLst>
          </p:cNvPr>
          <p:cNvSpPr txBox="1"/>
          <p:nvPr/>
        </p:nvSpPr>
        <p:spPr>
          <a:xfrm>
            <a:off x="2532771" y="3391684"/>
            <a:ext cx="1620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FF00"/>
                </a:solidFill>
              </a:rPr>
              <a:t>extEval</a:t>
            </a:r>
            <a:endParaRPr lang="en-US" sz="2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387291-C42D-4144-A2CA-F3E8B0E0F1F8}"/>
                  </a:ext>
                </a:extLst>
              </p:cNvPr>
              <p:cNvSpPr txBox="1"/>
              <p:nvPr/>
            </p:nvSpPr>
            <p:spPr>
              <a:xfrm>
                <a:off x="6954518" y="2208545"/>
                <a:ext cx="3846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𝑐𝑜𝑚𝑏𝑖𝑛𝑒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387291-C42D-4144-A2CA-F3E8B0E0F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18" y="2208545"/>
                <a:ext cx="3846246" cy="276999"/>
              </a:xfrm>
              <a:prstGeom prst="rect">
                <a:avLst/>
              </a:prstGeom>
              <a:blipFill>
                <a:blip r:embed="rId8"/>
                <a:stretch>
                  <a:fillRect l="-990" t="-4348" r="-16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27" grpId="0"/>
      <p:bldP spid="27" grpId="1"/>
      <p:bldP spid="28" grpId="0"/>
      <p:bldP spid="29" grpId="0"/>
      <p:bldP spid="30" grpId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F07E-183B-1044-80B3-120DE34A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00DC5-9E5B-AE4C-8613-FC1DD785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case study on modularizing several orthogonal features of a small JavaScript-like language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Combination of first-class traits and improved object algebras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1A78-4257-B24D-A567-1D129340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101B1-8321-044F-8980-6ADB95539E1B}"/>
              </a:ext>
            </a:extLst>
          </p:cNvPr>
          <p:cNvSpPr txBox="1"/>
          <p:nvPr/>
        </p:nvSpPr>
        <p:spPr>
          <a:xfrm>
            <a:off x="8285055" y="4094568"/>
            <a:ext cx="3360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feature</a:t>
            </a:r>
          </a:p>
          <a:p>
            <a:pPr marL="342900" indent="-342900">
              <a:buAutoNum type="arabicParenBoth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 evaluator</a:t>
            </a:r>
          </a:p>
          <a:p>
            <a:pPr marL="342900" indent="-342900">
              <a:buAutoNum type="arabicParenBoth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pretty printer</a:t>
            </a:r>
          </a:p>
          <a:p>
            <a:pPr marL="342900" indent="-342900">
              <a:buAutoNum type="arabicParenBoth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type checker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7626A-6B5F-5A4B-8983-53F350D8F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45" y="3363932"/>
            <a:ext cx="7497885" cy="26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15FF-B6DA-6042-9DAE-0C847E6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Languages Assembled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1856C-C038-D44B-AFC5-CDC9B82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33F02-C4E3-DE44-A7DC-C369F00E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9248"/>
            <a:ext cx="10286809" cy="477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02473-FD97-764D-B75B-00909980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88" y="2586015"/>
            <a:ext cx="9864031" cy="22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4A37-CACD-484C-B9D1-EA2E44D9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50EC-97DA-DB4E-AC8E-807A0160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SEDEL offers typed first-class traits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Elaboration of high-level constructs to disjoint polymorphism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Improved design patterns such as object algebras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Also in the paper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Support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forwarding operator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Type soundness and coherence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5F3D7-022C-CA4E-9BA0-D5555E8B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8CC764B9-192C-FA4F-892C-AE6FF80A9201}"/>
              </a:ext>
            </a:extLst>
          </p:cNvPr>
          <p:cNvSpPr/>
          <p:nvPr/>
        </p:nvSpPr>
        <p:spPr>
          <a:xfrm>
            <a:off x="4224407" y="4242331"/>
            <a:ext cx="1592193" cy="32509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8AB2252-1266-0D48-A600-B72083903E43}"/>
              </a:ext>
            </a:extLst>
          </p:cNvPr>
          <p:cNvSpPr/>
          <p:nvPr/>
        </p:nvSpPr>
        <p:spPr>
          <a:xfrm>
            <a:off x="4511007" y="3905360"/>
            <a:ext cx="653198" cy="336971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07062-4574-044B-AD76-4E79EC2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First-Class Classes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D4CE-4801-6D44-BA90-92D18376A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Many dynamically-typed languages (JavaScript, Ruby, Python, etc.) support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first-class classes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First-class classes are very expressive: mixins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D67DC-F3E1-7347-AAF1-74F9FAFE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9B9439-B183-6544-AE32-A265559303E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11DD5-7B99-A24D-ACD7-A93E876D4595}"/>
              </a:ext>
            </a:extLst>
          </p:cNvPr>
          <p:cNvSpPr/>
          <p:nvPr/>
        </p:nvSpPr>
        <p:spPr>
          <a:xfrm>
            <a:off x="2459911" y="386083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2200" b="1" dirty="0">
                <a:solidFill>
                  <a:srgbClr val="000080"/>
                </a:solidFill>
              </a:rPr>
              <a:t>const</a:t>
            </a:r>
            <a:r>
              <a:rPr lang="en-HK" sz="2200" dirty="0"/>
              <a:t> classFunc = Base =&gt; {</a:t>
            </a:r>
            <a:br>
              <a:rPr lang="en-HK" sz="2200" dirty="0"/>
            </a:br>
            <a:r>
              <a:rPr lang="en-HK" sz="2200" dirty="0"/>
              <a:t>     </a:t>
            </a:r>
            <a:r>
              <a:rPr lang="en-HK" sz="2200" b="1" dirty="0">
                <a:solidFill>
                  <a:srgbClr val="000080"/>
                </a:solidFill>
              </a:rPr>
              <a:t>return class extends </a:t>
            </a:r>
            <a:r>
              <a:rPr lang="en-HK" sz="2200" dirty="0"/>
              <a:t>Base {</a:t>
            </a:r>
            <a:br>
              <a:rPr lang="en-HK" sz="2200" dirty="0"/>
            </a:br>
            <a:r>
              <a:rPr lang="en-HK" sz="2200" dirty="0"/>
              <a:t>         methodA() {</a:t>
            </a:r>
            <a:br>
              <a:rPr lang="en-HK" sz="2200" dirty="0"/>
            </a:br>
            <a:r>
              <a:rPr lang="en-HK" sz="2200" dirty="0"/>
              <a:t>               </a:t>
            </a:r>
            <a:r>
              <a:rPr lang="en-HK" sz="2200" b="1" dirty="0">
                <a:solidFill>
                  <a:srgbClr val="000080"/>
                </a:solidFill>
              </a:rPr>
              <a:t>return </a:t>
            </a:r>
            <a:r>
              <a:rPr lang="en-HK" sz="2200" b="1" dirty="0">
                <a:solidFill>
                  <a:srgbClr val="008000"/>
                </a:solidFill>
              </a:rPr>
              <a:t>"add methodA"</a:t>
            </a:r>
            <a:r>
              <a:rPr lang="en-HK" sz="2200" dirty="0"/>
              <a:t>;</a:t>
            </a:r>
            <a:br>
              <a:rPr lang="en-HK" sz="2200" dirty="0"/>
            </a:br>
            <a:r>
              <a:rPr lang="en-HK" sz="2200" dirty="0"/>
              <a:t>         }</a:t>
            </a:r>
            <a:br>
              <a:rPr lang="en-HK" sz="2200" dirty="0"/>
            </a:br>
            <a:r>
              <a:rPr lang="en-HK" sz="2200" dirty="0"/>
              <a:t>     }</a:t>
            </a:r>
            <a:br>
              <a:rPr lang="en-HK" sz="2200" dirty="0"/>
            </a:br>
            <a:r>
              <a:rPr lang="en-HK" sz="2200" dirty="0"/>
              <a:t>}</a:t>
            </a:r>
            <a:endParaRPr lang="en-US" sz="22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899F1DA-7B38-5E48-A81E-4845C63F851B}"/>
              </a:ext>
            </a:extLst>
          </p:cNvPr>
          <p:cNvSpPr/>
          <p:nvPr/>
        </p:nvSpPr>
        <p:spPr>
          <a:xfrm>
            <a:off x="6498419" y="4344211"/>
            <a:ext cx="655683" cy="1507526"/>
          </a:xfrm>
          <a:prstGeom prst="rightBrace">
            <a:avLst>
              <a:gd name="adj1" fmla="val 8333"/>
              <a:gd name="adj2" fmla="val 5050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DFC95-F0A1-0745-B850-0F76E71B70CB}"/>
              </a:ext>
            </a:extLst>
          </p:cNvPr>
          <p:cNvSpPr txBox="1"/>
          <p:nvPr/>
        </p:nvSpPr>
        <p:spPr>
          <a:xfrm>
            <a:off x="7301112" y="4913308"/>
            <a:ext cx="253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a new class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FE5AFA-0446-D648-A458-DCCDCF97434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117303" y="3675543"/>
            <a:ext cx="1292227" cy="2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CF4259-9F5F-7842-B26D-487E20ADA230}"/>
              </a:ext>
            </a:extLst>
          </p:cNvPr>
          <p:cNvSpPr txBox="1"/>
          <p:nvPr/>
        </p:nvSpPr>
        <p:spPr>
          <a:xfrm>
            <a:off x="6409530" y="3490877"/>
            <a:ext cx="364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 any class as argument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A2367D-08D9-2344-968F-57A468FD4DA6}"/>
              </a:ext>
            </a:extLst>
          </p:cNvPr>
          <p:cNvCxnSpPr>
            <a:cxnSpLocks/>
          </p:cNvCxnSpPr>
          <p:nvPr/>
        </p:nvCxnSpPr>
        <p:spPr>
          <a:xfrm>
            <a:off x="4889500" y="4579302"/>
            <a:ext cx="0" cy="1344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1550B4-94B2-B746-AC4B-E0CB7C889AAC}"/>
              </a:ext>
            </a:extLst>
          </p:cNvPr>
          <p:cNvSpPr txBox="1"/>
          <p:nvPr/>
        </p:nvSpPr>
        <p:spPr>
          <a:xfrm>
            <a:off x="3906259" y="5923522"/>
            <a:ext cx="352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 inheritance</a:t>
            </a:r>
          </a:p>
        </p:txBody>
      </p:sp>
    </p:spTree>
    <p:extLst>
      <p:ext uri="{BB962C8B-B14F-4D97-AF65-F5344CB8AC3E}">
        <p14:creationId xmlns:p14="http://schemas.microsoft.com/office/powerpoint/2010/main" val="13528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3" grpId="0" uiExpand="1" build="p"/>
      <p:bldP spid="5" grpId="0"/>
      <p:bldP spid="6" grpId="0" animBg="1"/>
      <p:bldP spid="7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4FA6-7086-4A45-B132-3B4EA79E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Future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6395-BB37-794D-9FE4-D6FDEB19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Flattening property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other practical programming features such as mutable state, recursive types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Relationship between disjoint polymorphism and row polymorphism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FEA8E-98A6-F146-9263-3A9A2525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5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F7FB47E-7B9F-0345-8E29-A098A8E65C45}"/>
              </a:ext>
            </a:extLst>
          </p:cNvPr>
          <p:cNvSpPr txBox="1">
            <a:spLocks/>
          </p:cNvSpPr>
          <p:nvPr/>
        </p:nvSpPr>
        <p:spPr>
          <a:xfrm>
            <a:off x="609256" y="2009106"/>
            <a:ext cx="11032268" cy="254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5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Thank you for listening!</a:t>
            </a:r>
          </a:p>
          <a:p>
            <a:pPr algn="ctr"/>
            <a:r>
              <a:rPr kumimoji="1" lang="en-US" altLang="zh-CN" sz="5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B082D-D5E4-AB4D-BCE9-6E66E4ED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3FD1-CD39-6846-A652-6657C2CE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Typed First-Class Classes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9BE9-D425-0E4B-AC9A-C07D05CA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Classes in most statically-typed languages(Java, Scala or C++) are a second-class construct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Little work on typing of first-class classes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Difficulties of typing dynamic inheritance, mixins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Some progress recently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Typed Racket’s gradually typed firs—class classes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Lee et al.’s model of typed first-class classes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**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DB80D-DE38-684D-AA1A-E3965AA4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79855-9ACD-CE4F-8CF5-8A1998AA3DF2}"/>
              </a:ext>
            </a:extLst>
          </p:cNvPr>
          <p:cNvSpPr txBox="1"/>
          <p:nvPr/>
        </p:nvSpPr>
        <p:spPr>
          <a:xfrm>
            <a:off x="838200" y="5386039"/>
            <a:ext cx="885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 </a:t>
            </a:r>
            <a:r>
              <a:rPr lang="en-HK" dirty="0" err="1"/>
              <a:t>Takikawa</a:t>
            </a:r>
            <a:r>
              <a:rPr lang="en-US" dirty="0"/>
              <a:t> et al. </a:t>
            </a:r>
            <a:r>
              <a:rPr lang="en-US" i="1" dirty="0"/>
              <a:t>Gradual typing for first-class classes </a:t>
            </a:r>
            <a:r>
              <a:rPr lang="en-US" dirty="0"/>
              <a:t>(OOPSLA’12)</a:t>
            </a:r>
          </a:p>
          <a:p>
            <a:r>
              <a:rPr lang="en-HK" dirty="0"/>
              <a:t>** Lee et al. </a:t>
            </a:r>
            <a:r>
              <a:rPr lang="en-HK" i="1" dirty="0"/>
              <a:t>A theory of tagged objects</a:t>
            </a:r>
            <a:r>
              <a:rPr lang="en-HK" dirty="0"/>
              <a:t> (ECOOP’15)</a:t>
            </a:r>
          </a:p>
        </p:txBody>
      </p:sp>
    </p:spTree>
    <p:extLst>
      <p:ext uri="{BB962C8B-B14F-4D97-AF65-F5344CB8AC3E}">
        <p14:creationId xmlns:p14="http://schemas.microsoft.com/office/powerpoint/2010/main" val="37044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C8F5-001D-F845-83BF-0DE6267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8E61-5BFB-FC42-8598-175177A4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6328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trait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set of methods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divorced from any class hierarchy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trait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provides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 set of methods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trait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 set of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81932-2892-8F4A-ABEF-A5EA2FD0A930}"/>
              </a:ext>
            </a:extLst>
          </p:cNvPr>
          <p:cNvSpPr txBox="1"/>
          <p:nvPr/>
        </p:nvSpPr>
        <p:spPr>
          <a:xfrm>
            <a:off x="6139895" y="5550267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Class = Superclass + Traits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62D0F-8EBB-FC43-8B6C-EB090107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038" y="1690688"/>
            <a:ext cx="1948274" cy="37246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84601-64D9-A744-A059-CC0D49E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4B6DE-7283-0245-B05A-5858EB17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69802"/>
            <a:ext cx="6102642" cy="12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59BD-97F5-484B-AEC1-D0DD46B1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Explicit Conflict 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4033-6EDB-7A42-A3B8-D3642F9E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914"/>
            <a:ext cx="6051332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distinctive feature is conflict resolution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Conflicts must be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resolved explicitly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Traits provides 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exclusion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 operator to resolve a conflict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43B9AB-AEE3-AE49-8C56-8E6D72A4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6" y="1507914"/>
            <a:ext cx="5399492" cy="35226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0166E0-FD3A-E74D-ACDF-940B87955748}"/>
              </a:ext>
            </a:extLst>
          </p:cNvPr>
          <p:cNvSpPr/>
          <p:nvPr/>
        </p:nvSpPr>
        <p:spPr>
          <a:xfrm>
            <a:off x="1105829" y="475125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2200" b="1" dirty="0">
                <a:solidFill>
                  <a:srgbClr val="000080"/>
                </a:solidFill>
              </a:rPr>
              <a:t>class </a:t>
            </a:r>
            <a:r>
              <a:rPr lang="en-HK" sz="2200" dirty="0"/>
              <a:t>Circle </a:t>
            </a:r>
            <a:r>
              <a:rPr lang="en-HK" sz="2200" b="1" dirty="0">
                <a:solidFill>
                  <a:srgbClr val="000080"/>
                </a:solidFill>
              </a:rPr>
              <a:t>extends </a:t>
            </a:r>
            <a:r>
              <a:rPr lang="en-HK" sz="2200" dirty="0"/>
              <a:t>(TCircle \ hash) </a:t>
            </a:r>
            <a:r>
              <a:rPr lang="en-HK" sz="2200" b="1" dirty="0">
                <a:solidFill>
                  <a:srgbClr val="000080"/>
                </a:solidFill>
              </a:rPr>
              <a:t>with </a:t>
            </a:r>
            <a:r>
              <a:rPr lang="en-HK" sz="2200" dirty="0"/>
              <a:t>TDraw {</a:t>
            </a:r>
            <a:br>
              <a:rPr lang="en-HK" sz="2200" dirty="0"/>
            </a:br>
            <a:r>
              <a:rPr lang="en-HK" sz="2200" dirty="0"/>
              <a:t>   </a:t>
            </a:r>
            <a:r>
              <a:rPr lang="en-HK" sz="2200" i="1" dirty="0">
                <a:solidFill>
                  <a:srgbClr val="808080"/>
                </a:solidFill>
              </a:rPr>
              <a:t>//  class methods</a:t>
            </a:r>
            <a:br>
              <a:rPr lang="en-HK" sz="2200" i="1" dirty="0">
                <a:solidFill>
                  <a:srgbClr val="808080"/>
                </a:solidFill>
              </a:rPr>
            </a:br>
            <a:r>
              <a:rPr lang="en-HK" sz="2200" dirty="0"/>
              <a:t>}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5ACB2-664A-B74D-A69B-BDF85617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97FCEE8-6A11-6B4A-8099-A8BAF26EFD4B}"/>
              </a:ext>
            </a:extLst>
          </p:cNvPr>
          <p:cNvSpPr/>
          <p:nvPr/>
        </p:nvSpPr>
        <p:spPr>
          <a:xfrm>
            <a:off x="3464572" y="4786354"/>
            <a:ext cx="1729728" cy="34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C459-5ACE-1C44-B863-9B848595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7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Statically-Typed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1551-538A-4C49-B91E-070FECE9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735"/>
            <a:ext cx="10515600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Making conflicts as part of type-checking errors!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intersection types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offer a simpler way of modeling statically-typed traits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H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H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HK" dirty="0">
                <a:latin typeface="Consolas" panose="020B0609020204030204" pitchFamily="49" charset="0"/>
                <a:cs typeface="Consolas" panose="020B0609020204030204" pitchFamily="49" charset="0"/>
              </a:rPr>
              <a:t>No previous work supports </a:t>
            </a:r>
            <a:r>
              <a:rPr lang="en-HK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statically-typed first-class</a:t>
            </a:r>
            <a:r>
              <a:rPr lang="en-HK" dirty="0">
                <a:latin typeface="Consolas" panose="020B0609020204030204" pitchFamily="49" charset="0"/>
                <a:cs typeface="Consolas" panose="020B0609020204030204" pitchFamily="49" charset="0"/>
              </a:rPr>
              <a:t> traits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1AE0D10-32BB-AE43-A95A-8B3A0D3E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9B9439-B183-6544-AE32-A265559303E7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48562C82-7611-6644-9224-EAEEA18255AC}"/>
              </a:ext>
            </a:extLst>
          </p:cNvPr>
          <p:cNvSpPr/>
          <p:nvPr/>
        </p:nvSpPr>
        <p:spPr>
          <a:xfrm>
            <a:off x="1549553" y="3500032"/>
            <a:ext cx="485578" cy="431800"/>
          </a:xfrm>
          <a:prstGeom prst="smileyF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ED8941D9-3639-AF4D-9E0E-8EB642471868}"/>
              </a:ext>
            </a:extLst>
          </p:cNvPr>
          <p:cNvSpPr/>
          <p:nvPr/>
        </p:nvSpPr>
        <p:spPr>
          <a:xfrm>
            <a:off x="1549553" y="4355457"/>
            <a:ext cx="485578" cy="4318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D1064-2E92-EB41-A36B-32C68ECDD491}"/>
              </a:ext>
            </a:extLst>
          </p:cNvPr>
          <p:cNvSpPr txBox="1"/>
          <p:nvPr/>
        </p:nvSpPr>
        <p:spPr>
          <a:xfrm>
            <a:off x="2399314" y="3330188"/>
            <a:ext cx="749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{m1 = 1, m2 = ‘c’}    ,, {m3 = 3, m4 = ‘d’}</a:t>
            </a:r>
          </a:p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{m1 : Int, m2 : Char} &amp;  {m3 : Int, m4 : Char}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450C9-6B1B-CC45-84AA-44A49C993936}"/>
              </a:ext>
            </a:extLst>
          </p:cNvPr>
          <p:cNvSpPr txBox="1"/>
          <p:nvPr/>
        </p:nvSpPr>
        <p:spPr>
          <a:xfrm>
            <a:off x="2399314" y="4191697"/>
            <a:ext cx="7426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= 1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m2 = ‘c’}    ,, 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= 3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m4 = ‘d’}</a:t>
            </a:r>
          </a:p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: Int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m2 : Char} &amp;  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: Int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m4 : Char}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1674AB24-9138-7B48-A105-F28CF0DCAB0D}"/>
              </a:ext>
            </a:extLst>
          </p:cNvPr>
          <p:cNvSpPr/>
          <p:nvPr/>
        </p:nvSpPr>
        <p:spPr>
          <a:xfrm>
            <a:off x="5765180" y="3500032"/>
            <a:ext cx="468352" cy="2442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1699F9-7C1B-894E-8094-CCF1F831BC59}"/>
              </a:ext>
            </a:extLst>
          </p:cNvPr>
          <p:cNvCxnSpPr>
            <a:cxnSpLocks/>
          </p:cNvCxnSpPr>
          <p:nvPr/>
        </p:nvCxnSpPr>
        <p:spPr>
          <a:xfrm flipV="1">
            <a:off x="6042846" y="3045334"/>
            <a:ext cx="1282672" cy="452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8D9236-1757-2849-ADA5-898872BFEF3D}"/>
              </a:ext>
            </a:extLst>
          </p:cNvPr>
          <p:cNvSpPr txBox="1"/>
          <p:nvPr/>
        </p:nvSpPr>
        <p:spPr>
          <a:xfrm>
            <a:off x="7337363" y="2888298"/>
            <a:ext cx="198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 operator</a:t>
            </a:r>
          </a:p>
        </p:txBody>
      </p:sp>
      <p:pic>
        <p:nvPicPr>
          <p:cNvPr id="23" name="Content Placeholder 15" descr="Close">
            <a:extLst>
              <a:ext uri="{FF2B5EF4-FFF2-40B4-BE49-F238E27FC236}">
                <a16:creationId xmlns:a16="http://schemas.microsoft.com/office/drawing/2014/main" id="{27238360-4F66-404B-AFA2-4FE7AD8C2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7262" y="4239671"/>
            <a:ext cx="737870" cy="737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1255E-733A-4A41-A99F-CD7D01027F3B}"/>
              </a:ext>
            </a:extLst>
          </p:cNvPr>
          <p:cNvSpPr txBox="1"/>
          <p:nvPr/>
        </p:nvSpPr>
        <p:spPr>
          <a:xfrm>
            <a:off x="838200" y="5914073"/>
            <a:ext cx="885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 </a:t>
            </a:r>
            <a:r>
              <a:rPr lang="en-HK" dirty="0"/>
              <a:t>Oliveira</a:t>
            </a:r>
            <a:r>
              <a:rPr lang="en-US" dirty="0"/>
              <a:t> et al. </a:t>
            </a:r>
            <a:r>
              <a:rPr lang="en-US" i="1" dirty="0"/>
              <a:t>Disjoint intersection types </a:t>
            </a:r>
            <a:r>
              <a:rPr lang="en-US" dirty="0"/>
              <a:t>(ICFP’16)</a:t>
            </a:r>
          </a:p>
        </p:txBody>
      </p:sp>
    </p:spTree>
    <p:extLst>
      <p:ext uri="{BB962C8B-B14F-4D97-AF65-F5344CB8AC3E}">
        <p14:creationId xmlns:p14="http://schemas.microsoft.com/office/powerpoint/2010/main" val="4617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16" grpId="0" animBg="1"/>
      <p:bldP spid="17" grpId="0" animBg="1"/>
      <p:bldP spid="18" grpId="0"/>
      <p:bldP spid="19" grpId="0"/>
      <p:bldP spid="20" grpId="0" animBg="1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12CC-6CE5-1D41-98A5-41592048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904F0-A4F9-114D-87D5-7B738774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We present SEDEL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the first design of typed first-class traits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SEDEL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features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structural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type system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Supports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parametric polymorphism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 inheritance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HK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 dispatching</a:t>
            </a:r>
            <a:r>
              <a:rPr lang="en-HK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abstract methods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etc.</a:t>
            </a:r>
          </a:p>
          <a:p>
            <a:r>
              <a:rPr lang="en-HK" dirty="0">
                <a:latin typeface="Consolas" panose="020B0609020204030204" pitchFamily="49" charset="0"/>
                <a:cs typeface="Consolas" panose="020B0609020204030204" pitchFamily="49" charset="0"/>
              </a:rPr>
              <a:t>Elaboration of high-level constructs into disjoint intersection types</a:t>
            </a:r>
          </a:p>
          <a:p>
            <a:r>
              <a:rPr lang="en-HK" dirty="0">
                <a:latin typeface="Consolas" panose="020B0609020204030204" pitchFamily="49" charset="0"/>
                <a:cs typeface="Consolas" panose="020B0609020204030204" pitchFamily="49" charset="0"/>
              </a:rPr>
              <a:t>Improvement on extensible encodings for object algebras, modular visitors</a:t>
            </a:r>
          </a:p>
          <a:p>
            <a:endParaRPr lang="en-H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CFEBE-EDA1-1C4E-97AB-05A3913C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1E03F-1D38-2947-B138-8E709AE84743}"/>
              </a:ext>
            </a:extLst>
          </p:cNvPr>
          <p:cNvSpPr txBox="1"/>
          <p:nvPr/>
        </p:nvSpPr>
        <p:spPr>
          <a:xfrm>
            <a:off x="842010" y="5807631"/>
            <a:ext cx="525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SEDEL stands for </a:t>
            </a:r>
            <a:r>
              <a:rPr lang="en-US" b="1" dirty="0"/>
              <a:t>S</a:t>
            </a:r>
            <a:r>
              <a:rPr lang="en-US" dirty="0"/>
              <a:t>afe and </a:t>
            </a:r>
            <a:r>
              <a:rPr lang="en-US" b="1" dirty="0"/>
              <a:t>E</a:t>
            </a:r>
            <a:r>
              <a:rPr lang="en-US" dirty="0"/>
              <a:t>xpressive </a:t>
            </a:r>
            <a:r>
              <a:rPr lang="en-US" b="1" dirty="0"/>
              <a:t>DEL</a:t>
            </a:r>
            <a:r>
              <a:rPr lang="en-US" dirty="0"/>
              <a:t>egation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4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7EBABBD6-AA25-DC4A-8D5C-038AE78A4D6F}"/>
              </a:ext>
            </a:extLst>
          </p:cNvPr>
          <p:cNvSpPr/>
          <p:nvPr/>
        </p:nvSpPr>
        <p:spPr>
          <a:xfrm>
            <a:off x="4678883" y="3510786"/>
            <a:ext cx="2825888" cy="32933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B146ED37-6E13-5A4A-9E6F-FF4ADE97A7D2}"/>
              </a:ext>
            </a:extLst>
          </p:cNvPr>
          <p:cNvSpPr/>
          <p:nvPr/>
        </p:nvSpPr>
        <p:spPr>
          <a:xfrm>
            <a:off x="7178660" y="4652866"/>
            <a:ext cx="1038240" cy="350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F5DF78B-E8FE-AB4E-B72E-E9A8E02060F8}"/>
              </a:ext>
            </a:extLst>
          </p:cNvPr>
          <p:cNvSpPr/>
          <p:nvPr/>
        </p:nvSpPr>
        <p:spPr>
          <a:xfrm>
            <a:off x="4457700" y="4255478"/>
            <a:ext cx="1409700" cy="3600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696FC-9E64-7848-858D-E0D09EDE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Traits in SEDEL at a Glance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406E7-BCB5-A74D-80CB-04A26D67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9B9439-B183-6544-AE32-A265559303E7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D9EFF8-7B31-D44E-BD9D-9A51CF9DCFEA}"/>
              </a:ext>
            </a:extLst>
          </p:cNvPr>
          <p:cNvCxnSpPr>
            <a:cxnSpLocks/>
          </p:cNvCxnSpPr>
          <p:nvPr/>
        </p:nvCxnSpPr>
        <p:spPr>
          <a:xfrm flipV="1">
            <a:off x="6200078" y="2938227"/>
            <a:ext cx="682117" cy="572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33D1EB-9A5A-E941-B263-EEBD3D3D7006}"/>
              </a:ext>
            </a:extLst>
          </p:cNvPr>
          <p:cNvSpPr txBox="1"/>
          <p:nvPr/>
        </p:nvSpPr>
        <p:spPr>
          <a:xfrm>
            <a:off x="6882195" y="2638887"/>
            <a:ext cx="244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Self-types encode required methods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4489906-4326-7443-B888-E05AE8315274}"/>
              </a:ext>
            </a:extLst>
          </p:cNvPr>
          <p:cNvSpPr/>
          <p:nvPr/>
        </p:nvSpPr>
        <p:spPr>
          <a:xfrm>
            <a:off x="3152450" y="4081677"/>
            <a:ext cx="160020" cy="8115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AB2DB-6025-274F-B1E8-010673E69078}"/>
              </a:ext>
            </a:extLst>
          </p:cNvPr>
          <p:cNvSpPr txBox="1"/>
          <p:nvPr/>
        </p:nvSpPr>
        <p:spPr>
          <a:xfrm>
            <a:off x="1955157" y="4141178"/>
            <a:ext cx="15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Provided methods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6E9E8-52F0-DF40-B55D-DA80DE2FFDE6}"/>
              </a:ext>
            </a:extLst>
          </p:cNvPr>
          <p:cNvSpPr/>
          <p:nvPr/>
        </p:nvSpPr>
        <p:spPr>
          <a:xfrm>
            <a:off x="838200" y="1690688"/>
            <a:ext cx="4383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/>
              <a:t>Editor   = { </a:t>
            </a:r>
            <a:r>
              <a:rPr lang="en-HK" dirty="0" err="1"/>
              <a:t>onKey</a:t>
            </a:r>
            <a:r>
              <a:rPr lang="en-HK" dirty="0"/>
              <a:t> : </a:t>
            </a:r>
            <a:r>
              <a:rPr lang="en-HK" dirty="0">
                <a:solidFill>
                  <a:srgbClr val="20999D"/>
                </a:solidFill>
              </a:rPr>
              <a:t>String</a:t>
            </a:r>
            <a:r>
              <a:rPr lang="en-HK" dirty="0"/>
              <a:t> -&gt; </a:t>
            </a:r>
            <a:r>
              <a:rPr lang="en-HK" dirty="0">
                <a:solidFill>
                  <a:srgbClr val="20999D"/>
                </a:solidFill>
              </a:rPr>
              <a:t>String</a:t>
            </a:r>
            <a:r>
              <a:rPr lang="en-HK" dirty="0"/>
              <a:t> </a:t>
            </a:r>
          </a:p>
          <a:p>
            <a:r>
              <a:rPr lang="en-HK" dirty="0"/>
              <a:t>                          , </a:t>
            </a:r>
            <a:r>
              <a:rPr lang="en-HK" dirty="0" err="1"/>
              <a:t>doCut</a:t>
            </a:r>
            <a:r>
              <a:rPr lang="en-HK" dirty="0"/>
              <a:t> : </a:t>
            </a:r>
            <a:r>
              <a:rPr lang="en-HK" dirty="0">
                <a:solidFill>
                  <a:srgbClr val="20999D"/>
                </a:solidFill>
              </a:rPr>
              <a:t>String</a:t>
            </a:r>
            <a:r>
              <a:rPr lang="en-HK" dirty="0"/>
              <a:t>, </a:t>
            </a:r>
          </a:p>
          <a:p>
            <a:r>
              <a:rPr lang="en-HK" dirty="0"/>
              <a:t>                          , </a:t>
            </a:r>
            <a:r>
              <a:rPr lang="en-HK" dirty="0" err="1"/>
              <a:t>ShowHelp</a:t>
            </a:r>
            <a:r>
              <a:rPr lang="en-HK" dirty="0"/>
              <a:t> : </a:t>
            </a:r>
            <a:r>
              <a:rPr lang="en-HK" dirty="0">
                <a:solidFill>
                  <a:srgbClr val="20999D"/>
                </a:solidFill>
              </a:rPr>
              <a:t>String</a:t>
            </a:r>
          </a:p>
          <a:p>
            <a:r>
              <a:rPr lang="en-HK" dirty="0">
                <a:solidFill>
                  <a:srgbClr val="20999D"/>
                </a:solidFill>
              </a:rPr>
              <a:t>                          </a:t>
            </a:r>
            <a:r>
              <a:rPr lang="en-HK" dirty="0"/>
              <a:t>}</a:t>
            </a:r>
            <a:br>
              <a:rPr lang="en-HK" dirty="0"/>
            </a:br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/>
              <a:t>Version = { version : </a:t>
            </a:r>
            <a:r>
              <a:rPr lang="en-HK" dirty="0">
                <a:solidFill>
                  <a:srgbClr val="20999D"/>
                </a:solidFill>
              </a:rPr>
              <a:t>String </a:t>
            </a:r>
            <a:r>
              <a:rPr lang="en-HK" dirty="0"/>
              <a:t>}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B3F03F-CD85-3046-AA2B-86623CCCCC26}"/>
              </a:ext>
            </a:extLst>
          </p:cNvPr>
          <p:cNvSpPr/>
          <p:nvPr/>
        </p:nvSpPr>
        <p:spPr>
          <a:xfrm>
            <a:off x="3054353" y="3423014"/>
            <a:ext cx="807155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/>
              <a:t>editor [</a:t>
            </a:r>
            <a:r>
              <a:rPr lang="en-HK" sz="2500" dirty="0">
                <a:solidFill>
                  <a:srgbClr val="20999D"/>
                </a:solidFill>
              </a:rPr>
              <a:t>self </a:t>
            </a:r>
            <a:r>
              <a:rPr lang="en-HK" sz="2500" dirty="0"/>
              <a:t>: Editor &amp; Version] {</a:t>
            </a:r>
            <a:br>
              <a:rPr lang="en-HK" sz="2500" dirty="0"/>
            </a:br>
            <a:r>
              <a:rPr lang="en-HK" sz="2500" dirty="0"/>
              <a:t>    </a:t>
            </a:r>
            <a:r>
              <a:rPr lang="en-HK" sz="2500" dirty="0" err="1"/>
              <a:t>onKey</a:t>
            </a:r>
            <a:r>
              <a:rPr lang="en-HK" sz="2500" dirty="0"/>
              <a:t>(key : </a:t>
            </a:r>
            <a:r>
              <a:rPr lang="en-HK" sz="2500" dirty="0">
                <a:solidFill>
                  <a:srgbClr val="20999D"/>
                </a:solidFill>
              </a:rPr>
              <a:t>String</a:t>
            </a:r>
            <a:r>
              <a:rPr lang="en-HK" sz="2500" dirty="0"/>
              <a:t>) = </a:t>
            </a:r>
            <a:r>
              <a:rPr lang="en-HK" sz="2500" b="1" dirty="0">
                <a:solidFill>
                  <a:srgbClr val="008000"/>
                </a:solidFill>
              </a:rPr>
              <a:t>"Pressing " </a:t>
            </a:r>
            <a:r>
              <a:rPr lang="en-HK" sz="2500" dirty="0"/>
              <a:t>+ key;</a:t>
            </a:r>
            <a:br>
              <a:rPr lang="en-HK" sz="2500" dirty="0"/>
            </a:br>
            <a:r>
              <a:rPr lang="en-HK" sz="2500" dirty="0"/>
              <a:t>    </a:t>
            </a:r>
            <a:r>
              <a:rPr lang="en-HK" sz="2500" dirty="0" err="1"/>
              <a:t>doCut</a:t>
            </a:r>
            <a:r>
              <a:rPr lang="en-HK" sz="2500" dirty="0"/>
              <a:t> = </a:t>
            </a:r>
            <a:r>
              <a:rPr lang="en-HK" sz="2500" dirty="0" err="1">
                <a:solidFill>
                  <a:srgbClr val="20999D"/>
                </a:solidFill>
              </a:rPr>
              <a:t>self</a:t>
            </a:r>
            <a:r>
              <a:rPr lang="en-HK" sz="2500" dirty="0" err="1"/>
              <a:t>.onKey</a:t>
            </a:r>
            <a:r>
              <a:rPr lang="en-HK" sz="2500" dirty="0"/>
              <a:t>(</a:t>
            </a:r>
            <a:r>
              <a:rPr lang="en-HK" sz="2500" b="1" dirty="0">
                <a:solidFill>
                  <a:srgbClr val="008000"/>
                </a:solidFill>
              </a:rPr>
              <a:t>"C-x"</a:t>
            </a:r>
            <a:r>
              <a:rPr lang="en-HK" sz="2500" dirty="0"/>
              <a:t>) + </a:t>
            </a:r>
            <a:r>
              <a:rPr lang="en-HK" sz="2500" b="1" dirty="0">
                <a:solidFill>
                  <a:srgbClr val="008000"/>
                </a:solidFill>
              </a:rPr>
              <a:t>" for cutting text"</a:t>
            </a:r>
            <a:r>
              <a:rPr lang="en-HK" sz="2500" dirty="0"/>
              <a:t>;</a:t>
            </a:r>
            <a:br>
              <a:rPr lang="en-HK" sz="2500" dirty="0"/>
            </a:br>
            <a:r>
              <a:rPr lang="en-HK" sz="2500" dirty="0"/>
              <a:t>    </a:t>
            </a:r>
            <a:r>
              <a:rPr lang="en-HK" sz="2500" dirty="0" err="1"/>
              <a:t>showHelp</a:t>
            </a:r>
            <a:r>
              <a:rPr lang="en-HK" sz="2500" dirty="0"/>
              <a:t> = </a:t>
            </a:r>
            <a:r>
              <a:rPr lang="en-HK" sz="2500" b="1" dirty="0">
                <a:solidFill>
                  <a:srgbClr val="008000"/>
                </a:solidFill>
              </a:rPr>
              <a:t>"Version: " </a:t>
            </a:r>
            <a:r>
              <a:rPr lang="en-HK" sz="2500" dirty="0"/>
              <a:t>+ </a:t>
            </a:r>
            <a:r>
              <a:rPr lang="en-HK" sz="2500" dirty="0" err="1">
                <a:solidFill>
                  <a:srgbClr val="20999D"/>
                </a:solidFill>
              </a:rPr>
              <a:t>self</a:t>
            </a:r>
            <a:r>
              <a:rPr lang="en-HK" sz="2500" dirty="0" err="1"/>
              <a:t>.version</a:t>
            </a:r>
            <a:r>
              <a:rPr lang="en-HK" sz="2500" dirty="0"/>
              <a:t> + </a:t>
            </a:r>
            <a:r>
              <a:rPr lang="en-HK" sz="2500" b="1" dirty="0">
                <a:solidFill>
                  <a:srgbClr val="008000"/>
                </a:solidFill>
              </a:rPr>
              <a:t>" Basic usage..."</a:t>
            </a:r>
            <a:r>
              <a:rPr lang="en-HK" sz="2500" dirty="0"/>
              <a:t>;</a:t>
            </a:r>
            <a:br>
              <a:rPr lang="en-HK" sz="2500" dirty="0"/>
            </a:br>
            <a:r>
              <a:rPr lang="en-HK" sz="2500" dirty="0"/>
              <a:t>}</a:t>
            </a:r>
            <a:endParaRPr lang="en-US" sz="25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3F85B6-A171-1141-A450-279F52D33AFB}"/>
              </a:ext>
            </a:extLst>
          </p:cNvPr>
          <p:cNvCxnSpPr>
            <a:cxnSpLocks/>
          </p:cNvCxnSpPr>
          <p:nvPr/>
        </p:nvCxnSpPr>
        <p:spPr>
          <a:xfrm>
            <a:off x="7430746" y="5031760"/>
            <a:ext cx="534067" cy="483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8D6599-831A-0544-9C02-6427F5F2F664}"/>
              </a:ext>
            </a:extLst>
          </p:cNvPr>
          <p:cNvSpPr txBox="1"/>
          <p:nvPr/>
        </p:nvSpPr>
        <p:spPr>
          <a:xfrm>
            <a:off x="7964813" y="5296056"/>
            <a:ext cx="244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Self-types encode abstract methods</a:t>
            </a:r>
          </a:p>
        </p:txBody>
      </p:sp>
    </p:spTree>
    <p:extLst>
      <p:ext uri="{BB962C8B-B14F-4D97-AF65-F5344CB8AC3E}">
        <p14:creationId xmlns:p14="http://schemas.microsoft.com/office/powerpoint/2010/main" val="12085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3" grpId="0" animBg="1"/>
      <p:bldP spid="8" grpId="0"/>
      <p:bldP spid="11" grpId="0" animBg="1"/>
      <p:bldP spid="12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665BECC8-BC05-144A-8917-E94802329FFD}"/>
              </a:ext>
            </a:extLst>
          </p:cNvPr>
          <p:cNvSpPr/>
          <p:nvPr/>
        </p:nvSpPr>
        <p:spPr>
          <a:xfrm>
            <a:off x="2476965" y="3175417"/>
            <a:ext cx="2194560" cy="350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C8129C6-02A9-474F-9574-7B1FE7456667}"/>
              </a:ext>
            </a:extLst>
          </p:cNvPr>
          <p:cNvSpPr/>
          <p:nvPr/>
        </p:nvSpPr>
        <p:spPr>
          <a:xfrm>
            <a:off x="2476965" y="3556429"/>
            <a:ext cx="939399" cy="350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4F2A7AF2-3BB5-3847-BEA3-8C0CCD2DBF36}"/>
              </a:ext>
            </a:extLst>
          </p:cNvPr>
          <p:cNvSpPr/>
          <p:nvPr/>
        </p:nvSpPr>
        <p:spPr>
          <a:xfrm>
            <a:off x="7785565" y="2782060"/>
            <a:ext cx="901235" cy="350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ame 43">
            <a:extLst>
              <a:ext uri="{FF2B5EF4-FFF2-40B4-BE49-F238E27FC236}">
                <a16:creationId xmlns:a16="http://schemas.microsoft.com/office/drawing/2014/main" id="{4CBDE2A3-1CA3-DF46-BDBD-3730F7204041}"/>
              </a:ext>
            </a:extLst>
          </p:cNvPr>
          <p:cNvSpPr/>
          <p:nvPr/>
        </p:nvSpPr>
        <p:spPr>
          <a:xfrm>
            <a:off x="4177124" y="5416189"/>
            <a:ext cx="1487076" cy="35043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01742-7816-D648-87CB-9B909D30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Two Roles of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D63B-C150-5148-89D6-931CCB0F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470"/>
            <a:ext cx="10515600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Traits as units of code reuse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Traits as generators of instances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488C6-BC6F-684D-8CCC-0EFDF61B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505BA-BFAB-E247-8AEB-A8DE28D0718E}"/>
              </a:ext>
            </a:extLst>
          </p:cNvPr>
          <p:cNvSpPr/>
          <p:nvPr/>
        </p:nvSpPr>
        <p:spPr>
          <a:xfrm>
            <a:off x="2282656" y="2345348"/>
            <a:ext cx="74787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HK" sz="2500" dirty="0"/>
            </a:br>
            <a:r>
              <a:rPr lang="en-HK" sz="2500" b="1" dirty="0">
                <a:solidFill>
                  <a:srgbClr val="000080"/>
                </a:solidFill>
              </a:rPr>
              <a:t>trait </a:t>
            </a:r>
            <a:r>
              <a:rPr lang="en-HK" sz="2500" dirty="0" err="1"/>
              <a:t>spellEditor</a:t>
            </a:r>
            <a:r>
              <a:rPr lang="en-HK" sz="2500" dirty="0"/>
              <a:t> [</a:t>
            </a:r>
            <a:r>
              <a:rPr lang="en-HK" sz="2500" dirty="0">
                <a:solidFill>
                  <a:srgbClr val="20999D"/>
                </a:solidFill>
              </a:rPr>
              <a:t>self </a:t>
            </a:r>
            <a:r>
              <a:rPr lang="en-HK" sz="2500" dirty="0"/>
              <a:t>: </a:t>
            </a:r>
            <a:r>
              <a:rPr lang="en-HK" sz="2500" dirty="0" err="1"/>
              <a:t>SpellEditor</a:t>
            </a:r>
            <a:r>
              <a:rPr lang="en-HK" sz="2500" dirty="0"/>
              <a:t>] </a:t>
            </a:r>
            <a:r>
              <a:rPr lang="en-HK" sz="2500" b="1" dirty="0">
                <a:solidFill>
                  <a:srgbClr val="000080"/>
                </a:solidFill>
              </a:rPr>
              <a:t>inherits </a:t>
            </a:r>
            <a:r>
              <a:rPr lang="en-HK" sz="2500" dirty="0"/>
              <a:t>editor {</a:t>
            </a:r>
            <a:br>
              <a:rPr lang="en-HK" sz="2500" dirty="0"/>
            </a:br>
            <a:r>
              <a:rPr lang="en-HK" sz="2500" dirty="0"/>
              <a:t>   version = </a:t>
            </a:r>
            <a:r>
              <a:rPr lang="en-HK" sz="2500" b="1" dirty="0">
                <a:solidFill>
                  <a:srgbClr val="008000"/>
                </a:solidFill>
              </a:rPr>
              <a:t>"0.1"</a:t>
            </a:r>
            <a:r>
              <a:rPr lang="en-HK" sz="2500" dirty="0"/>
              <a:t>;</a:t>
            </a:r>
            <a:br>
              <a:rPr lang="en-HK" sz="2500" dirty="0"/>
            </a:br>
            <a:r>
              <a:rPr lang="en-HK" sz="2500" dirty="0"/>
              <a:t>   check   = </a:t>
            </a:r>
            <a:r>
              <a:rPr lang="en-HK" sz="2500" dirty="0" err="1"/>
              <a:t>self.onKey</a:t>
            </a:r>
            <a:r>
              <a:rPr lang="en-HK" sz="2500" dirty="0"/>
              <a:t>(</a:t>
            </a:r>
            <a:r>
              <a:rPr lang="en-HK" sz="2500" b="1" dirty="0">
                <a:solidFill>
                  <a:srgbClr val="008000"/>
                </a:solidFill>
              </a:rPr>
              <a:t>"C-c"</a:t>
            </a:r>
            <a:r>
              <a:rPr lang="en-HK" sz="2500" dirty="0"/>
              <a:t>) + </a:t>
            </a:r>
            <a:r>
              <a:rPr lang="en-HK" sz="2500" b="1" dirty="0">
                <a:solidFill>
                  <a:srgbClr val="008000"/>
                </a:solidFill>
              </a:rPr>
              <a:t>" for spell checking"</a:t>
            </a:r>
            <a:r>
              <a:rPr lang="en-HK" sz="2500" dirty="0"/>
              <a:t>;</a:t>
            </a:r>
            <a:br>
              <a:rPr lang="en-HK" sz="2500" dirty="0"/>
            </a:br>
            <a:r>
              <a:rPr lang="en-HK" sz="2500" dirty="0"/>
              <a:t>}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805E0-EA43-954A-B471-2C3A3872C801}"/>
              </a:ext>
            </a:extLst>
          </p:cNvPr>
          <p:cNvSpPr txBox="1"/>
          <p:nvPr/>
        </p:nvSpPr>
        <p:spPr>
          <a:xfrm>
            <a:off x="5247332" y="3175417"/>
            <a:ext cx="310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Satisfy requirement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044AD6-D06F-F54B-A9E6-B053A6273674}"/>
              </a:ext>
            </a:extLst>
          </p:cNvPr>
          <p:cNvCxnSpPr/>
          <p:nvPr/>
        </p:nvCxnSpPr>
        <p:spPr>
          <a:xfrm>
            <a:off x="3416364" y="3881467"/>
            <a:ext cx="800100" cy="445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EAA994-C943-BB4D-90DC-D34DCEDB5011}"/>
              </a:ext>
            </a:extLst>
          </p:cNvPr>
          <p:cNvSpPr txBox="1"/>
          <p:nvPr/>
        </p:nvSpPr>
        <p:spPr>
          <a:xfrm>
            <a:off x="4216464" y="412269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functionality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6AF2D5A-DE47-2647-927E-7A67736BEF6E}"/>
              </a:ext>
            </a:extLst>
          </p:cNvPr>
          <p:cNvSpPr/>
          <p:nvPr/>
        </p:nvSpPr>
        <p:spPr>
          <a:xfrm>
            <a:off x="1952825" y="2872724"/>
            <a:ext cx="228358" cy="1376093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CA56-A8C5-6C45-972C-0B3B9E73A518}"/>
              </a:ext>
            </a:extLst>
          </p:cNvPr>
          <p:cNvSpPr txBox="1"/>
          <p:nvPr/>
        </p:nvSpPr>
        <p:spPr>
          <a:xfrm>
            <a:off x="844744" y="3353316"/>
            <a:ext cx="14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60E970-7F8B-D442-902B-EBC26D8B755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671525" y="3350636"/>
            <a:ext cx="608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3D5904-113B-F74E-BBED-FFC9C03F6895}"/>
              </a:ext>
            </a:extLst>
          </p:cNvPr>
          <p:cNvCxnSpPr>
            <a:cxnSpLocks/>
          </p:cNvCxnSpPr>
          <p:nvPr/>
        </p:nvCxnSpPr>
        <p:spPr>
          <a:xfrm flipV="1">
            <a:off x="7749232" y="3132498"/>
            <a:ext cx="402309" cy="218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01DC5-448D-C94D-9394-359420E5039A}"/>
              </a:ext>
            </a:extLst>
          </p:cNvPr>
          <p:cNvSpPr/>
          <p:nvPr/>
        </p:nvSpPr>
        <p:spPr>
          <a:xfrm>
            <a:off x="5274404" y="2260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b="1" dirty="0">
                <a:solidFill>
                  <a:srgbClr val="000080"/>
                </a:solidFill>
              </a:rPr>
              <a:t>type </a:t>
            </a:r>
            <a:r>
              <a:rPr lang="en-HK" dirty="0" err="1"/>
              <a:t>SpellEditor</a:t>
            </a:r>
            <a:r>
              <a:rPr lang="en-HK" dirty="0"/>
              <a:t> = Editor &amp; Version &amp; { check : </a:t>
            </a:r>
            <a:r>
              <a:rPr lang="en-HK" dirty="0">
                <a:solidFill>
                  <a:srgbClr val="20999D"/>
                </a:solidFill>
              </a:rPr>
              <a:t>String</a:t>
            </a:r>
            <a:r>
              <a:rPr lang="en-HK" dirty="0"/>
              <a:t> }</a:t>
            </a:r>
            <a:br>
              <a:rPr lang="en-HK" dirty="0"/>
            </a:b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6E540B-BBA3-1644-9DE5-33C94E525119}"/>
              </a:ext>
            </a:extLst>
          </p:cNvPr>
          <p:cNvSpPr/>
          <p:nvPr/>
        </p:nvSpPr>
        <p:spPr>
          <a:xfrm>
            <a:off x="2244980" y="5353599"/>
            <a:ext cx="51305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2500" dirty="0" err="1"/>
              <a:t>aEditor</a:t>
            </a:r>
            <a:r>
              <a:rPr lang="en-HK" sz="2500" dirty="0"/>
              <a:t> = </a:t>
            </a:r>
            <a:r>
              <a:rPr lang="en-HK" sz="2500" b="1" dirty="0">
                <a:solidFill>
                  <a:srgbClr val="000080"/>
                </a:solidFill>
              </a:rPr>
              <a:t>new</a:t>
            </a:r>
            <a:r>
              <a:rPr lang="en-HK" sz="2500" dirty="0"/>
              <a:t>[</a:t>
            </a:r>
            <a:r>
              <a:rPr lang="en-HK" sz="2500" dirty="0" err="1"/>
              <a:t>SpellEditor</a:t>
            </a:r>
            <a:r>
              <a:rPr lang="en-HK" sz="2500" dirty="0"/>
              <a:t>] </a:t>
            </a:r>
            <a:r>
              <a:rPr lang="en-HK" sz="2500" dirty="0" err="1"/>
              <a:t>spellEditor</a:t>
            </a:r>
            <a:endParaRPr lang="en-US" sz="25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528ED-82F2-814C-885C-CA8CD620ACEF}"/>
              </a:ext>
            </a:extLst>
          </p:cNvPr>
          <p:cNvCxnSpPr/>
          <p:nvPr/>
        </p:nvCxnSpPr>
        <p:spPr>
          <a:xfrm>
            <a:off x="4787964" y="5766627"/>
            <a:ext cx="800100" cy="445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6F79C29-BC4A-3B4D-A115-0CB33EF5E1C7}"/>
              </a:ext>
            </a:extLst>
          </p:cNvPr>
          <p:cNvSpPr txBox="1"/>
          <p:nvPr/>
        </p:nvSpPr>
        <p:spPr>
          <a:xfrm>
            <a:off x="5579204" y="6003808"/>
            <a:ext cx="32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Intended type of object</a:t>
            </a:r>
          </a:p>
        </p:txBody>
      </p:sp>
    </p:spTree>
    <p:extLst>
      <p:ext uri="{BB962C8B-B14F-4D97-AF65-F5344CB8AC3E}">
        <p14:creationId xmlns:p14="http://schemas.microsoft.com/office/powerpoint/2010/main" val="42222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2" grpId="0" animBg="1"/>
      <p:bldP spid="44" grpId="0" animBg="1"/>
      <p:bldP spid="3" grpId="0" uiExpand="1" build="p"/>
      <p:bldP spid="6" grpId="1"/>
      <p:bldP spid="8" grpId="1"/>
      <p:bldP spid="9" grpId="0" animBg="1"/>
      <p:bldP spid="10" grpId="0"/>
      <p:bldP spid="41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{F8D61ED3-ADBC-9941-9FB0-350847D7C21D}tf10001120</Template>
  <TotalTime>29477</TotalTime>
  <Words>1139</Words>
  <Application>Microsoft Macintosh PowerPoint</Application>
  <PresentationFormat>Widescreen</PresentationFormat>
  <Paragraphs>204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Consolas</vt:lpstr>
      <vt:lpstr>Office Theme</vt:lpstr>
      <vt:lpstr>Typed First-Class Traits</vt:lpstr>
      <vt:lpstr>First-Class Classes</vt:lpstr>
      <vt:lpstr>Typed First-Class Classes</vt:lpstr>
      <vt:lpstr>Traits</vt:lpstr>
      <vt:lpstr>Explicit Conflict Resolution</vt:lpstr>
      <vt:lpstr>Statically-Typed Traits</vt:lpstr>
      <vt:lpstr>Contributions</vt:lpstr>
      <vt:lpstr>Traits in SEDEL at a Glance</vt:lpstr>
      <vt:lpstr>Two Roles of Traits</vt:lpstr>
      <vt:lpstr>Object Type &amp; Trait Type</vt:lpstr>
      <vt:lpstr>Conflict Detection &amp; Resolution</vt:lpstr>
      <vt:lpstr>First-Class Traits</vt:lpstr>
      <vt:lpstr>Trait Typing</vt:lpstr>
      <vt:lpstr>Trait Elaboration</vt:lpstr>
      <vt:lpstr>Improved Object Algebras</vt:lpstr>
      <vt:lpstr>Modular Extensibility Challenge</vt:lpstr>
      <vt:lpstr>Case Study</vt:lpstr>
      <vt:lpstr>Languages Assembled</vt:lpstr>
      <vt:lpstr>Summary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Foundational Calculus for Object-Oriented Languages </dc:title>
  <dc:creator>Microsoft Office User</dc:creator>
  <cp:lastModifiedBy>Microsoft Office User</cp:lastModifiedBy>
  <cp:revision>1469</cp:revision>
  <cp:lastPrinted>2018-05-18T13:57:38Z</cp:lastPrinted>
  <dcterms:created xsi:type="dcterms:W3CDTF">2018-05-09T04:33:48Z</dcterms:created>
  <dcterms:modified xsi:type="dcterms:W3CDTF">2018-07-24T09:07:38Z</dcterms:modified>
</cp:coreProperties>
</file>