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34" r:id="rId3"/>
    <p:sldId id="276" r:id="rId4"/>
    <p:sldId id="271" r:id="rId5"/>
    <p:sldId id="270" r:id="rId6"/>
    <p:sldId id="288" r:id="rId7"/>
    <p:sldId id="291" r:id="rId8"/>
    <p:sldId id="264" r:id="rId9"/>
    <p:sldId id="293" r:id="rId10"/>
    <p:sldId id="323" r:id="rId11"/>
    <p:sldId id="324" r:id="rId12"/>
    <p:sldId id="296" r:id="rId13"/>
    <p:sldId id="297" r:id="rId14"/>
    <p:sldId id="298" r:id="rId15"/>
    <p:sldId id="304" r:id="rId16"/>
    <p:sldId id="327" r:id="rId17"/>
    <p:sldId id="330" r:id="rId18"/>
    <p:sldId id="331" r:id="rId19"/>
    <p:sldId id="332" r:id="rId20"/>
    <p:sldId id="285" r:id="rId21"/>
    <p:sldId id="333" r:id="rId22"/>
    <p:sldId id="31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hGTqVDKYhjRIflfc0SHxw==" hashData="xTAU2+q98GOD7tMmEbHGHIS00tShbyt2Vazj8/8cvsDKrFaoP4kxMthesB/Vbwf3UX2ENGf+modr5mSR57I83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B6"/>
    <a:srgbClr val="DC7F55"/>
    <a:srgbClr val="DC7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48"/>
    <p:restoredTop sz="87557"/>
  </p:normalViewPr>
  <p:slideViewPr>
    <p:cSldViewPr snapToGrid="0" snapToObjects="1">
      <p:cViewPr varScale="1">
        <p:scale>
          <a:sx n="135" d="100"/>
          <a:sy n="135" d="100"/>
        </p:scale>
        <p:origin x="1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42BBE-9D0F-944F-8BF5-3B2696BCA7F6}" type="datetimeFigureOut">
              <a:rPr lang="en-US" smtClean="0"/>
              <a:t>7/24/18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EC5BE-DD6F-B049-9B20-DAAB785ED2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7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58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intuition is that the only source of ambiguity come from merges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22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3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powerful and long-standing idea in OOP</a:t>
            </a:r>
          </a:p>
          <a:p>
            <a:endParaRPr lang="en-US" dirty="0"/>
          </a:p>
          <a:p>
            <a:r>
              <a:rPr lang="en-US" dirty="0"/>
              <a:t>Including inheritance relations and subtyping 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5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virtual </a:t>
            </a:r>
          </a:p>
          <a:p>
            <a:endParaRPr lang="en-US" dirty="0"/>
          </a:p>
          <a:p>
            <a:r>
              <a:rPr lang="en-US" dirty="0"/>
              <a:t>Mention (1) inheritance is preserved (2) fields in Add are refined</a:t>
            </a:r>
          </a:p>
          <a:p>
            <a:endParaRPr lang="en-US" dirty="0"/>
          </a:p>
          <a:p>
            <a:r>
              <a:rPr lang="en-US" dirty="0"/>
              <a:t>Two extension are naturally combined by multiple inheritance, and filling in the missing definition of Neg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3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4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Coherence is very relevant for OOP, especially with multiple inheritance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5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underlying mechanisms are very different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we can merge </a:t>
            </a:r>
            <a:r>
              <a:rPr lang="en-US" dirty="0" err="1"/>
              <a:t>langNeg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6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a first approximation</a:t>
            </a:r>
          </a:p>
          <a:p>
            <a:endParaRPr lang="en-US" dirty="0"/>
          </a:p>
          <a:p>
            <a:r>
              <a:rPr lang="en-US" dirty="0"/>
              <a:t>not any two expressions can be merged, in the  simplest case, two expressions with the same type cannot be merged, this will cause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22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ok to have duplicate field as long as they have different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04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 user point of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EC5BE-DD6F-B049-9B20-DAAB785ED20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9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1C91-E99D-7A45-BDE7-607F381EF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05000-4643-9F4F-B5AD-2C63E4E6F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3A73B-86BB-7A47-A6E7-3CF4388F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0523-F2CD-684F-ABAD-9CA932A62E2B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25D72-1ADE-CC43-9D04-BE89DEB6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B5D41-827B-184A-BC90-E81FA78B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5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6203-885F-2342-A812-81D3D136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48EB9-6729-FD4B-8068-5349C9BF8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0E03D-24B8-0C4D-A1AB-2AF2286D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1371-725E-4D43-936F-2C288944A97F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52C64-01AE-0741-8CDB-A532B4E4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B4497-D5DF-1341-A6A0-6DECF756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5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A9931E-576A-E14B-9467-481805607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3F185-4BB0-BC48-BC62-4E9EEED7B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0DA08-FF14-0140-BA20-D08EDF71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8309-D41E-EE4B-AAFF-3A29CB84C2FF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71667-9FF6-2643-8F50-4A0F1F25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8C1D5-B507-174F-8F43-EF5735A3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3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531B-2AA6-3C45-BA9E-8C9B6A49E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5FF34-A4B8-894E-8A1C-3FEDD28D2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E400E-6935-BB4D-8F0D-2737B61B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6EEA-515F-A64C-993B-E9FCEC399A35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77539-02DF-4142-A4FB-F2B88494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1D890-62F6-654D-800B-E6BD52D5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8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A375-C416-1749-99FE-29E84F75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DDE8D-BBB7-A14E-BBEC-2FAEE4D2E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609A7-8E76-FD42-83BB-4AB3BA58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8EE4-DDF6-6E4E-833A-C9A1091AA2C3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11437-5DDF-C24B-86F8-0C27060F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B6C9C-8AB9-0944-930E-A106BA9D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6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73D4F-2257-D84B-9086-EB509E5D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4E2CF-ED9F-844F-ACD3-A5E556A42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4EE76-3859-E242-9588-08B84FD12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7D5F5-84E2-4445-912E-0B4C4735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DC92-4E9E-014D-B4EA-B87699D13F43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C6825-8846-434A-A674-E7252C6DA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37209-C705-F14E-82A7-E12034BE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9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7DAE-BD32-A243-A342-65889AC57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CC987-99AB-8342-B127-8AE4CE6DE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ED62E-176C-6F44-84C1-5DA8CD3C9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D30D7-0296-1B4A-8C40-7A8269D0A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15B1B-40D0-1C42-B8C8-C4CF2463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9B77D-392F-5242-8879-D5ADE25C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D83F-373B-BC48-A7D4-6F646C0A69F5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DAEF4-BBBD-FF44-B9E0-CB266A99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289ED3-D5F9-9043-8FE7-5962F498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9F6A-FB8B-6B40-8624-8F4980D1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B1DFA9-D807-B94B-B7C8-A78E1E9D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6528-11AE-2242-B633-0FCF43AAA4B7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FE37B-1E90-C64E-9B2A-E4B96BA3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A03C0-1976-DE4F-9D12-D24B288E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7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0D87B-FCCD-BF48-9CAE-2DBA7C95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D8FF-BDA6-9B4B-AD4F-5A1E0B158DBA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544F8-4B29-8E42-8AC7-2184192F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61310-066F-1543-822C-19FC46A9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9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F553-FAEA-B140-8F87-1765CC2EB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CBEC-82B5-184A-87D0-A1AC2BA51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F057E-B2A3-BD4F-A014-D0A6F6C08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A545D-5FE2-8B4E-BE73-FBF599FF7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5EA8-A8D2-D44A-BE7C-EEF165A0A3AC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C2E7F-B6E6-1D43-86BE-AAD67C79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FC148-E844-FA4E-8765-275F4370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7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2DDE-DF07-5F4E-BE45-752D795A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134693-628A-C04D-A721-01ABE8431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3EE6D-EFF1-994A-88E2-6B7AACD39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8F9A0-B824-8E41-AEF4-8C660508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E7B0-192A-0E46-9AF6-E28BBE85279D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01878-BBB2-E448-B297-6E7B2B81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24090-7A7C-2948-A1B8-BB1F69EE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9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BB7273-2614-DD42-B14D-A8A1F9D3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9DDC1-70EF-B947-80F5-9C2E606DB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35404-F84F-9647-B2AC-7E2C4546A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B5C30-12C6-BA46-BB7F-CCA2BFA69B06}" type="datetime1">
              <a:rPr lang="en-HK" smtClean="0"/>
              <a:t>24/7/2018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F2489-AA1C-7B48-B2EA-8CA249D9B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50BFC-69C9-1641-86EB-7B40014CB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B9439-B183-6544-AE32-A26555930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3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11.png"/><Relationship Id="rId4" Type="http://schemas.openxmlformats.org/officeDocument/2006/relationships/image" Target="../media/image3.emf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E6EDA-552D-5D4C-974F-A1742E85E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660" y="447993"/>
            <a:ext cx="1077468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Essence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Nested Composition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2998A-BDCE-B140-A968-C0A6024A4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3922" y="3437333"/>
            <a:ext cx="6304156" cy="2368555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latin typeface="Consolas" panose="020B0609020204030204" pitchFamily="49" charset="0"/>
                <a:cs typeface="Consolas" panose="020B0609020204030204" pitchFamily="49" charset="0"/>
              </a:rPr>
              <a:t>Xuan Bi</a:t>
            </a:r>
            <a:r>
              <a:rPr lang="en-US" u="sng" baseline="30000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Bruno C. d. S. Oliveira</a:t>
            </a:r>
            <a:r>
              <a:rPr lang="en-US" baseline="30000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and Tom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Schrijvers</a:t>
            </a:r>
            <a:r>
              <a:rPr lang="en-US" baseline="30000" dirty="0">
                <a:latin typeface="Consolas" panose="020B0609020204030204" pitchFamily="49" charset="0"/>
                <a:cs typeface="Consolas" panose="020B0609020204030204" pitchFamily="49" charset="0"/>
              </a:rPr>
              <a:t>**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20 July 2018, ECOOP, Amsterdam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*  The University of Hong Kong</a:t>
            </a:r>
          </a:p>
          <a:p>
            <a:pPr algn="l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** KU Leuven</a:t>
            </a:r>
          </a:p>
          <a:p>
            <a:pPr algn="l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07C18-955D-F847-94DB-6669B874E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547" y="4050239"/>
            <a:ext cx="1783588" cy="20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1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F5DF-5D60-C944-B85B-9E99FB20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Distributivity of Records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C543A2-B47C-1142-B564-BEED479C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ADD4B-31CB-774B-8DB2-4289344E6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66" y="2236002"/>
            <a:ext cx="7530493" cy="1167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84A958-7C02-5B48-8C75-54B96FFDC4A1}"/>
              </a:ext>
            </a:extLst>
          </p:cNvPr>
          <p:cNvSpPr txBox="1"/>
          <p:nvPr/>
        </p:nvSpPr>
        <p:spPr>
          <a:xfrm>
            <a:off x="2767080" y="3939541"/>
            <a:ext cx="7642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20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,, e</a:t>
            </a:r>
            <a:r>
              <a:rPr lang="en-US" sz="20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{lit : Int -&gt;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 &amp; {lit : Int -&gt;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</a:t>
            </a:r>
            <a:r>
              <a:rPr lang="en-US" sz="3000" b="1" dirty="0">
                <a:latin typeface="Consolas" panose="020B0609020204030204" pitchFamily="49" charset="0"/>
                <a:cs typeface="Consolas" panose="020B0609020204030204" pitchFamily="49" charset="0"/>
              </a:rPr>
              <a:t>&lt;: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{lit : (Int -&gt;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) &amp; (Int -&gt;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)}</a:t>
            </a:r>
          </a:p>
          <a:p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74B3657-F002-5747-B6F3-EC3D77C00345}"/>
              </a:ext>
            </a:extLst>
          </p:cNvPr>
          <p:cNvSpPr/>
          <p:nvPr/>
        </p:nvSpPr>
        <p:spPr>
          <a:xfrm>
            <a:off x="4150110" y="3939541"/>
            <a:ext cx="5756910" cy="4000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2407C9B4-229B-6643-94BD-AD7EE4DB006D}"/>
              </a:ext>
            </a:extLst>
          </p:cNvPr>
          <p:cNvSpPr/>
          <p:nvPr/>
        </p:nvSpPr>
        <p:spPr>
          <a:xfrm>
            <a:off x="4338705" y="4690724"/>
            <a:ext cx="5379720" cy="4000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9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F5DF-5D60-C944-B85B-9E99FB20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Distributivity of Functions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CDF968-56AD-CD4F-B3C3-6158D7FA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F4AB62-FD51-2743-B194-FC7B5A0FA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130" y="2359677"/>
            <a:ext cx="8627740" cy="987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D90EBF-DF4E-214B-9159-11434240CA04}"/>
              </a:ext>
            </a:extLst>
          </p:cNvPr>
          <p:cNvSpPr txBox="1"/>
          <p:nvPr/>
        </p:nvSpPr>
        <p:spPr>
          <a:xfrm>
            <a:off x="2767079" y="3941162"/>
            <a:ext cx="7642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20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,, e</a:t>
            </a:r>
            <a:r>
              <a:rPr lang="en-US" sz="20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sz="20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{lit : Int -&gt;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 &amp; {lit : Int -&gt;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</a:t>
            </a:r>
            <a:r>
              <a:rPr lang="en-US" sz="3000" b="1" dirty="0">
                <a:latin typeface="Consolas" panose="020B0609020204030204" pitchFamily="49" charset="0"/>
                <a:cs typeface="Consolas" panose="020B0609020204030204" pitchFamily="49" charset="0"/>
              </a:rPr>
              <a:t>&lt;: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{lit : (Int -&gt;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) &amp; (Int -&gt;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)}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</a:t>
            </a:r>
            <a:r>
              <a:rPr lang="en-US" sz="3000" b="1" dirty="0">
                <a:latin typeface="Consolas" panose="020B0609020204030204" pitchFamily="49" charset="0"/>
                <a:cs typeface="Consolas" panose="020B0609020204030204" pitchFamily="49" charset="0"/>
              </a:rPr>
              <a:t>&lt;: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{lit : Int -&gt;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ExpS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&amp;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F988650D-083D-8C40-B16F-744606D7AF08}"/>
              </a:ext>
            </a:extLst>
          </p:cNvPr>
          <p:cNvSpPr/>
          <p:nvPr/>
        </p:nvSpPr>
        <p:spPr>
          <a:xfrm>
            <a:off x="5346449" y="4701708"/>
            <a:ext cx="4114800" cy="4000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B08F729-AFE8-EC4E-953A-3A7DE0E957F7}"/>
              </a:ext>
            </a:extLst>
          </p:cNvPr>
          <p:cNvSpPr/>
          <p:nvPr/>
        </p:nvSpPr>
        <p:spPr>
          <a:xfrm>
            <a:off x="6432299" y="5470131"/>
            <a:ext cx="2606040" cy="37169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3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F3AC-89EB-4A4B-9CCE-4D0D8144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Elaboration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B26F2-E355-3C4D-9B2C-8AE762DCE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60" y="1574165"/>
            <a:ext cx="5532120" cy="1852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B9AD0-FB31-EC43-ACA7-BF17AA28F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3620819"/>
            <a:ext cx="7858760" cy="236154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AAEBB-6E28-EB45-82EE-5B3BADF2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0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A9B3-0865-2B4F-B986-10464527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Elaboration of Intersections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31669-DAB6-1046-B34F-40B8B6EA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" y="1825625"/>
            <a:ext cx="9140190" cy="1736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A35B46-9052-B142-BEDE-5E8EDA04D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60" y="3777403"/>
            <a:ext cx="8556624" cy="11376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8FF2C-3F57-684B-A119-54C7ED89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3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A9B3-0865-2B4F-B986-10464527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Elaboration of Subtyping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6E275-3258-164F-A021-A93107CB4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45" y="1980120"/>
            <a:ext cx="8652510" cy="1151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264A1A-5EC7-484E-AB98-CF9545B8C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379" y="3459412"/>
            <a:ext cx="7277766" cy="21527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E4272-A0F4-CE47-87E0-DC5F993D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94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163C-35DD-7F44-904C-3B2DBDF2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F340-2ECA-BB4C-BD33-45A8341D7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6657" cy="4351338"/>
          </a:xfrm>
        </p:spPr>
        <p:txBody>
          <a:bodyPr>
            <a:normAutofit/>
          </a:bodyPr>
          <a:lstStyle/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program has infinite number of translations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Hard to argue directly they have the same meaning (semantics)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E305E-DF87-354B-B562-30BDDD6F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8E300F-3EF0-014C-9D6E-A2B94D5989FF}"/>
                  </a:ext>
                </a:extLst>
              </p:cNvPr>
              <p:cNvSpPr/>
              <p:nvPr/>
            </p:nvSpPr>
            <p:spPr>
              <a:xfrm>
                <a:off x="6204857" y="1039355"/>
                <a:ext cx="563380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HK" sz="2800" dirty="0">
                    <a:solidFill>
                      <a:srgbClr val="FF65B6"/>
                    </a:solidFill>
                  </a:rPr>
                  <a:t>1 : </a:t>
                </a:r>
                <a:r>
                  <a:rPr lang="en-HK" sz="2800" dirty="0" err="1">
                    <a:solidFill>
                      <a:srgbClr val="FF65B6"/>
                    </a:solidFill>
                  </a:rPr>
                  <a:t>Int</a:t>
                </a:r>
                <a:r>
                  <a:rPr lang="en-HK" sz="2800" dirty="0">
                    <a:solidFill>
                      <a:srgbClr val="FF65B6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HK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</m:oMath>
                </a14:m>
                <a:r>
                  <a:rPr lang="en-US" sz="2800" dirty="0">
                    <a:solidFill>
                      <a:srgbClr val="FF65B6"/>
                    </a:solidFill>
                  </a:rPr>
                  <a:t>       </a:t>
                </a:r>
                <a:r>
                  <a:rPr lang="en-US" sz="2800" dirty="0">
                    <a:solidFill>
                      <a:srgbClr val="0070C0"/>
                    </a:solidFill>
                  </a:rPr>
                  <a:t>1</a:t>
                </a:r>
              </a:p>
              <a:p>
                <a:r>
                  <a:rPr lang="en-HK" sz="2800" dirty="0"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HK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</m:oMath>
                </a14:m>
                <a:r>
                  <a:rPr lang="en-US" sz="2800" dirty="0">
                    <a:solidFill>
                      <a:srgbClr val="FF65B6"/>
                    </a:solidFill>
                  </a:rPr>
                  <a:t>       </a:t>
                </a:r>
                <a:r>
                  <a:rPr lang="en-US" sz="28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x. x) 1</a:t>
                </a:r>
              </a:p>
              <a:p>
                <a:r>
                  <a:rPr lang="en-HK" sz="2800" dirty="0"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HK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</m:oMath>
                </a14:m>
                <a:r>
                  <a:rPr lang="en-US" sz="2800" dirty="0">
                    <a:solidFill>
                      <a:srgbClr val="FF65B6"/>
                    </a:solidFill>
                  </a:rPr>
                  <a:t>       </a:t>
                </a:r>
                <a:r>
                  <a:rPr lang="en-US" sz="2800" dirty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x. x) ((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x. x) 1)</a:t>
                </a:r>
              </a:p>
              <a:p>
                <a:r>
                  <a:rPr lang="en-HK" sz="2800" dirty="0">
                    <a:ea typeface="Cambria Math" panose="020405030504060302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HK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8E300F-3EF0-014C-9D6E-A2B94D598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57" y="1039355"/>
                <a:ext cx="5633800" cy="2246769"/>
              </a:xfrm>
              <a:prstGeom prst="rect">
                <a:avLst/>
              </a:prstGeom>
              <a:blipFill>
                <a:blip r:embed="rId3"/>
                <a:stretch>
                  <a:fillRect l="-2252" t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D1881C-03A9-8F49-A896-83BDF170DD46}"/>
                  </a:ext>
                </a:extLst>
              </p:cNvPr>
              <p:cNvSpPr/>
              <p:nvPr/>
            </p:nvSpPr>
            <p:spPr>
              <a:xfrm>
                <a:off x="6204857" y="3286124"/>
                <a:ext cx="56338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HK" sz="2800" dirty="0">
                    <a:solidFill>
                      <a:srgbClr val="FF65B6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65B6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HK" sz="2800" dirty="0">
                    <a:solidFill>
                      <a:srgbClr val="FF65B6"/>
                    </a:solidFill>
                  </a:rPr>
                  <a:t>x. x) : </a:t>
                </a:r>
                <a:r>
                  <a:rPr lang="en-HK" sz="2800" dirty="0" err="1">
                    <a:solidFill>
                      <a:srgbClr val="FF65B6"/>
                    </a:solidFill>
                  </a:rPr>
                  <a:t>Int</a:t>
                </a:r>
                <a:r>
                  <a:rPr lang="en-HK" sz="2800" dirty="0">
                    <a:solidFill>
                      <a:srgbClr val="FF65B6"/>
                    </a:solidFill>
                  </a:rPr>
                  <a:t> &amp; </a:t>
                </a:r>
                <a:r>
                  <a:rPr lang="en-HK" sz="2800" dirty="0" err="1">
                    <a:solidFill>
                      <a:srgbClr val="FF65B6"/>
                    </a:solidFill>
                  </a:rPr>
                  <a:t>Int</a:t>
                </a:r>
                <a:r>
                  <a:rPr lang="en-HK" sz="2800" dirty="0">
                    <a:solidFill>
                      <a:srgbClr val="FF65B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65B6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HK" sz="2800" dirty="0">
                    <a:solidFill>
                      <a:srgbClr val="FF65B6"/>
                    </a:solidFill>
                  </a:rPr>
                  <a:t> </a:t>
                </a:r>
                <a:r>
                  <a:rPr lang="en-HK" sz="2800" dirty="0" err="1">
                    <a:solidFill>
                      <a:srgbClr val="FF65B6"/>
                    </a:solidFill>
                  </a:rPr>
                  <a:t>Int</a:t>
                </a:r>
                <a:r>
                  <a:rPr lang="en-HK" sz="2800" dirty="0">
                    <a:solidFill>
                      <a:srgbClr val="FF65B6"/>
                    </a:solidFill>
                  </a:rPr>
                  <a:t>      </a:t>
                </a:r>
              </a:p>
              <a:p>
                <a:endParaRPr lang="en-US" sz="28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HK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</m:oMath>
                </a14:m>
                <a:r>
                  <a:rPr lang="en-US" sz="2800" dirty="0">
                    <a:solidFill>
                      <a:srgbClr val="FF65B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fst</a:t>
                </a:r>
                <a:r>
                  <a:rPr lang="en-US" sz="2800" dirty="0">
                    <a:solidFill>
                      <a:srgbClr val="0070C0"/>
                    </a:solidFill>
                  </a:rPr>
                  <a:t> x</a:t>
                </a: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HK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</m:oMath>
                </a14:m>
                <a:r>
                  <a:rPr lang="en-US" sz="2800" dirty="0">
                    <a:solidFill>
                      <a:srgbClr val="FF65B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snd x</a:t>
                </a:r>
              </a:p>
              <a:p>
                <a:r>
                  <a:rPr lang="en-HK" sz="2800" dirty="0">
                    <a:ea typeface="Cambria Math" panose="02040503050406030204" pitchFamily="18" charset="0"/>
                  </a:rPr>
                  <a:t>          </a:t>
                </a: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D1881C-03A9-8F49-A896-83BDF170D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57" y="3286124"/>
                <a:ext cx="5633800" cy="2677656"/>
              </a:xfrm>
              <a:prstGeom prst="rect">
                <a:avLst/>
              </a:prstGeom>
              <a:blipFill>
                <a:blip r:embed="rId4"/>
                <a:stretch>
                  <a:fillRect l="-2252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8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1210-4F22-5140-A992-C9B2DE8B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Proof Strategy of Coherence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0775C-1B52-FD44-A3CD-3691C45D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D90FA-A310-664A-A235-BC36CE8E9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028" y="1690688"/>
            <a:ext cx="9481943" cy="45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9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E7CB8-6F35-8444-B36C-FDE80A1A2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57658" cy="4351338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Traditional homogenous (indexed by one type) logical relations are not adequate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&lt;1, 2&gt;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should not be in the relation, whereas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&lt;1, 1&gt;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should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u="sng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&lt;true, </a:t>
            </a:r>
            <a:r>
              <a:rPr lang="en-US" u="sng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&gt;&gt;, &lt;&lt;</a:t>
            </a:r>
            <a:r>
              <a:rPr lang="en-US" u="sng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u="sng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&gt;, &lt;</a:t>
            </a:r>
            <a:r>
              <a:rPr lang="en-US" u="sng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1+1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u="sng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~true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&gt;&gt;,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8037B-4641-CC4F-93E7-6105EB17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0FF8C8-18CC-1B4E-BF8D-190EAE639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233" y="2928105"/>
            <a:ext cx="4696967" cy="61546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4584900-832C-1146-BDCB-B7CE35BA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Logical Relations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769608-3415-6B41-9121-17957B66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462" y="185738"/>
            <a:ext cx="4676081" cy="13443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818CAA0-9D91-CE44-ACEA-C7D8F9D958BF}"/>
              </a:ext>
            </a:extLst>
          </p:cNvPr>
          <p:cNvSpPr txBox="1"/>
          <p:nvPr/>
        </p:nvSpPr>
        <p:spPr>
          <a:xfrm>
            <a:off x="7310720" y="1402746"/>
            <a:ext cx="172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F1AC3A-480C-B043-8103-596C40452EFD}"/>
              </a:ext>
            </a:extLst>
          </p:cNvPr>
          <p:cNvSpPr txBox="1"/>
          <p:nvPr/>
        </p:nvSpPr>
        <p:spPr>
          <a:xfrm>
            <a:off x="9483831" y="1397895"/>
            <a:ext cx="209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indexed by types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31745C-275F-0546-B9BF-5C3BB69B5D40}"/>
              </a:ext>
            </a:extLst>
          </p:cNvPr>
          <p:cNvCxnSpPr/>
          <p:nvPr/>
        </p:nvCxnSpPr>
        <p:spPr>
          <a:xfrm>
            <a:off x="3940632" y="2775857"/>
            <a:ext cx="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21956B-BD35-2340-ABF5-DEFF6485158B}"/>
              </a:ext>
            </a:extLst>
          </p:cNvPr>
          <p:cNvCxnSpPr/>
          <p:nvPr/>
        </p:nvCxnSpPr>
        <p:spPr>
          <a:xfrm>
            <a:off x="4822372" y="2775857"/>
            <a:ext cx="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BB3D6F-8B80-9143-B23F-E3691BB0982A}"/>
              </a:ext>
            </a:extLst>
          </p:cNvPr>
          <p:cNvCxnSpPr>
            <a:cxnSpLocks/>
          </p:cNvCxnSpPr>
          <p:nvPr/>
        </p:nvCxnSpPr>
        <p:spPr>
          <a:xfrm>
            <a:off x="3940632" y="2775857"/>
            <a:ext cx="2177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79D1EBC-0EF5-164E-8BC5-91DE8F03E3AD}"/>
              </a:ext>
            </a:extLst>
          </p:cNvPr>
          <p:cNvCxnSpPr>
            <a:cxnSpLocks/>
          </p:cNvCxnSpPr>
          <p:nvPr/>
        </p:nvCxnSpPr>
        <p:spPr>
          <a:xfrm>
            <a:off x="4615543" y="2775857"/>
            <a:ext cx="2068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CFF0CF-7C6F-5A4E-80CE-43A5B0E7A5C8}"/>
              </a:ext>
            </a:extLst>
          </p:cNvPr>
          <p:cNvCxnSpPr/>
          <p:nvPr/>
        </p:nvCxnSpPr>
        <p:spPr>
          <a:xfrm>
            <a:off x="4267204" y="3418114"/>
            <a:ext cx="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01DED1-1984-CD4E-AF2A-723EEF9EB53F}"/>
              </a:ext>
            </a:extLst>
          </p:cNvPr>
          <p:cNvCxnSpPr/>
          <p:nvPr/>
        </p:nvCxnSpPr>
        <p:spPr>
          <a:xfrm>
            <a:off x="5148944" y="3418114"/>
            <a:ext cx="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450139-6218-9341-ACFF-F3C3DDA2294E}"/>
              </a:ext>
            </a:extLst>
          </p:cNvPr>
          <p:cNvCxnSpPr>
            <a:cxnSpLocks/>
          </p:cNvCxnSpPr>
          <p:nvPr/>
        </p:nvCxnSpPr>
        <p:spPr>
          <a:xfrm>
            <a:off x="4267204" y="3722914"/>
            <a:ext cx="2177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0DE523-8D17-8649-993F-6F4763F3100E}"/>
              </a:ext>
            </a:extLst>
          </p:cNvPr>
          <p:cNvCxnSpPr>
            <a:cxnSpLocks/>
          </p:cNvCxnSpPr>
          <p:nvPr/>
        </p:nvCxnSpPr>
        <p:spPr>
          <a:xfrm>
            <a:off x="4942115" y="3722914"/>
            <a:ext cx="2068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D72B05E-270F-9949-ABE0-59511FB5F718}"/>
                  </a:ext>
                </a:extLst>
              </p:cNvPr>
              <p:cNvSpPr/>
              <p:nvPr/>
            </p:nvSpPr>
            <p:spPr>
              <a:xfrm>
                <a:off x="4192485" y="2591191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olas" panose="020B0609020204030204" pitchFamily="49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D72B05E-270F-9949-ABE0-59511FB5F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485" y="2591191"/>
                <a:ext cx="4106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CE1EB8B-5ED6-E040-84D3-AC9FF7EA56D5}"/>
                  </a:ext>
                </a:extLst>
              </p:cNvPr>
              <p:cNvSpPr/>
              <p:nvPr/>
            </p:nvSpPr>
            <p:spPr>
              <a:xfrm>
                <a:off x="4509652" y="3531367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nsolas" panose="020B0609020204030204" pitchFamily="49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CE1EB8B-5ED6-E040-84D3-AC9FF7EA5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652" y="3531367"/>
                <a:ext cx="4106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5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054CE-A167-A444-92F2-19F760FC3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000"/>
            <a:ext cx="10515600" cy="4694047"/>
          </a:xfrm>
        </p:spPr>
        <p:txBody>
          <a:bodyPr>
            <a:normAutofit/>
          </a:bodyPr>
          <a:lstStyle/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When are two values with given two types related?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Are the types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disjoint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? Then always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Are the type not disjoint? Then if the values are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duplicates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Combine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equality checking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from tradition logical relations with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disjointness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1BF4B-1C21-884E-97B4-6FE638FA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610C98-A5C4-4A4E-A292-41FD616AA6C0}"/>
              </a:ext>
            </a:extLst>
          </p:cNvPr>
          <p:cNvSpPr txBox="1">
            <a:spLocks/>
          </p:cNvSpPr>
          <p:nvPr/>
        </p:nvSpPr>
        <p:spPr>
          <a:xfrm>
            <a:off x="990600" y="2115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Heterogenous Logical Relations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8FB50-0BFA-9D4E-9AB0-6B4448340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526" y="1540351"/>
            <a:ext cx="6512814" cy="1315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2A024C-C5C6-804D-AC9A-230F882AC5DB}"/>
              </a:ext>
            </a:extLst>
          </p:cNvPr>
          <p:cNvSpPr txBox="1"/>
          <p:nvPr/>
        </p:nvSpPr>
        <p:spPr>
          <a:xfrm>
            <a:off x="3319272" y="2775267"/>
            <a:ext cx="213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translated values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045D1B-8DAB-CC44-B7A3-361D419EDBC4}"/>
              </a:ext>
            </a:extLst>
          </p:cNvPr>
          <p:cNvSpPr txBox="1"/>
          <p:nvPr/>
        </p:nvSpPr>
        <p:spPr>
          <a:xfrm>
            <a:off x="6483434" y="2775267"/>
            <a:ext cx="233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indexed by two types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4CAF05-15B1-CD4D-8494-4BBD608E7561}"/>
              </a:ext>
            </a:extLst>
          </p:cNvPr>
          <p:cNvSpPr txBox="1"/>
          <p:nvPr/>
        </p:nvSpPr>
        <p:spPr>
          <a:xfrm>
            <a:off x="4523203" y="1540351"/>
            <a:ext cx="268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family of binary relations</a:t>
            </a:r>
          </a:p>
        </p:txBody>
      </p:sp>
    </p:spTree>
    <p:extLst>
      <p:ext uri="{BB962C8B-B14F-4D97-AF65-F5344CB8AC3E}">
        <p14:creationId xmlns:p14="http://schemas.microsoft.com/office/powerpoint/2010/main" val="1100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B1CA-8F4F-1A4C-9F49-E92A84723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Logical Relation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5C506-C751-1048-B662-28749826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4E1DA-377B-4A4E-A519-4584A6119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29" y="1480240"/>
            <a:ext cx="11347007" cy="3647252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89195C74-277A-2242-80BD-1F2BF444B7BA}"/>
              </a:ext>
            </a:extLst>
          </p:cNvPr>
          <p:cNvSpPr/>
          <p:nvPr/>
        </p:nvSpPr>
        <p:spPr>
          <a:xfrm>
            <a:off x="2178432" y="3036933"/>
            <a:ext cx="8459565" cy="1071783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E200DC-8131-F146-BB11-8824F2C52D8B}"/>
                  </a:ext>
                </a:extLst>
              </p:cNvPr>
              <p:cNvSpPr/>
              <p:nvPr/>
            </p:nvSpPr>
            <p:spPr>
              <a:xfrm>
                <a:off x="916165" y="5236770"/>
                <a:ext cx="11194090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3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Value:       (</a:t>
                </a:r>
                <a:r>
                  <a:rPr lang="en-US" sz="2300" u="sng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3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&lt;true, </a:t>
                </a:r>
                <a:r>
                  <a:rPr lang="en-US" sz="2300" u="sng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3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&gt;)            (</a:t>
                </a:r>
                <a:r>
                  <a:rPr lang="en-US" sz="2300" u="sng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3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300" u="sng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r>
                  <a:rPr lang="en-US" sz="23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       (1, true)      </a:t>
                </a:r>
              </a:p>
              <a:p>
                <a:r>
                  <a:rPr lang="en-US" sz="23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Relation:   V(</a:t>
                </a:r>
                <a:r>
                  <a:rPr lang="en-US" sz="2300" b="1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</a:t>
                </a:r>
                <a:r>
                  <a:rPr lang="en-US" sz="23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300" b="1" dirty="0">
                    <a:solidFill>
                      <a:schemeClr val="accent1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Bool</a:t>
                </a:r>
                <a:r>
                  <a:rPr lang="en-US" sz="23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×</m:t>
                    </m:r>
                  </m:oMath>
                </a14:m>
                <a:r>
                  <a:rPr lang="en-US" sz="23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300" b="1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</a:t>
                </a:r>
                <a:r>
                  <a:rPr lang="en-US" sz="23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↠</m:t>
                    </m:r>
                  </m:oMath>
                </a14:m>
                <a:r>
                  <a:rPr lang="en-US" sz="23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V(</a:t>
                </a:r>
                <a:r>
                  <a:rPr lang="en-US" sz="2300" b="1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</a:t>
                </a:r>
                <a:r>
                  <a:rPr lang="en-US" sz="23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300" b="1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</a:t>
                </a:r>
                <a:r>
                  <a:rPr lang="en-US" sz="23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⋀</m:t>
                    </m:r>
                  </m:oMath>
                </a14:m>
                <a:r>
                  <a:rPr lang="en-US" sz="23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V(</a:t>
                </a:r>
                <a:r>
                  <a:rPr lang="en-US" sz="2300" b="1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Int</a:t>
                </a:r>
                <a:r>
                  <a:rPr lang="en-US" sz="23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2300" b="1" dirty="0">
                    <a:solidFill>
                      <a:schemeClr val="accent1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Bool</a:t>
                </a:r>
                <a:r>
                  <a:rPr lang="en-US" sz="23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  <a:endParaRPr lang="en-US" sz="23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E200DC-8131-F146-BB11-8824F2C52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65" y="5236770"/>
                <a:ext cx="11194090" cy="800219"/>
              </a:xfrm>
              <a:prstGeom prst="rect">
                <a:avLst/>
              </a:prstGeom>
              <a:blipFill>
                <a:blip r:embed="rId3"/>
                <a:stretch>
                  <a:fillRect l="-794" t="-4688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2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D165-C1E8-A14D-87F5-DB6C79CB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Family Polymorphism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95914-2249-5845-BF50-8B849D8D0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 family polymorphism</a:t>
            </a:r>
            <a:r>
              <a:rPr lang="en-US" baseline="30000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inheritance is extended to work on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family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of classes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family refers to a group of mutually recursive classes nested within another class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When one family extends another, it inherits (and can override) all the class members, as well as their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relationships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It enables construction of highly extensible software frameworks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Most elegant solution to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 Problem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13832-1AA7-BE46-B31F-CF2B365F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4D55F-933E-0046-994A-1F62D54B9503}"/>
              </a:ext>
            </a:extLst>
          </p:cNvPr>
          <p:cNvSpPr txBox="1"/>
          <p:nvPr/>
        </p:nvSpPr>
        <p:spPr>
          <a:xfrm>
            <a:off x="838200" y="5965793"/>
            <a:ext cx="477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Erik Ernst. </a:t>
            </a:r>
            <a:r>
              <a:rPr lang="en-US" i="1" dirty="0"/>
              <a:t>Family Polymorphism </a:t>
            </a:r>
            <a:r>
              <a:rPr lang="en-US" dirty="0"/>
              <a:t>(ECOOP’01)</a:t>
            </a:r>
          </a:p>
        </p:txBody>
      </p:sp>
    </p:spTree>
    <p:extLst>
      <p:ext uri="{BB962C8B-B14F-4D97-AF65-F5344CB8AC3E}">
        <p14:creationId xmlns:p14="http://schemas.microsoft.com/office/powerpoint/2010/main" val="15687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EF66-2AE3-9D4D-82A3-2C3F9C50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Also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9B50-5A46-1243-8907-7AA5F5537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Bi-directional type system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Algorithmic subtyping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Implemented in Haskell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Coq mechanization of all meta-theory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3B0E8-4C2E-EE4E-A513-B7C3959D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43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EF66-2AE3-9D4D-82A3-2C3F9C50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9B50-5A46-1243-8907-7AA5F5537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Add parametric polymorphism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Coq formalization (type-safety and coherence) has been finished for predicative version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Add mutable state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Type safety should be easy, coherence is trickier</a:t>
            </a:r>
          </a:p>
          <a:p>
            <a:pPr lvl="1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3B0E8-4C2E-EE4E-A513-B7C3959D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52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7F7FB47E-7B9F-0345-8E29-A098A8E65C45}"/>
              </a:ext>
            </a:extLst>
          </p:cNvPr>
          <p:cNvSpPr txBox="1">
            <a:spLocks/>
          </p:cNvSpPr>
          <p:nvPr/>
        </p:nvSpPr>
        <p:spPr>
          <a:xfrm>
            <a:off x="609256" y="2009106"/>
            <a:ext cx="11032268" cy="2540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5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Thank you for listening!</a:t>
            </a:r>
          </a:p>
          <a:p>
            <a:pPr algn="ctr"/>
            <a:r>
              <a:rPr kumimoji="1" lang="en-US" altLang="zh-CN" sz="5400" b="1" dirty="0">
                <a:solidFill>
                  <a:srgbClr val="C00000"/>
                </a:solidFill>
                <a:latin typeface="Consolas" charset="0"/>
                <a:ea typeface="Consolas" charset="0"/>
                <a:cs typeface="Consolas" charset="0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BB082D-D5E4-AB4D-BCE9-6E66E4ED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1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>
            <a:extLst>
              <a:ext uri="{FF2B5EF4-FFF2-40B4-BE49-F238E27FC236}">
                <a16:creationId xmlns:a16="http://schemas.microsoft.com/office/drawing/2014/main" id="{853933B2-1E6C-614A-9A5F-65382D33EB9E}"/>
              </a:ext>
            </a:extLst>
          </p:cNvPr>
          <p:cNvSpPr/>
          <p:nvPr/>
        </p:nvSpPr>
        <p:spPr>
          <a:xfrm>
            <a:off x="8327571" y="4713514"/>
            <a:ext cx="979715" cy="30480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486B6FCD-0F6B-FE49-B8D6-D5B36401CE03}"/>
              </a:ext>
            </a:extLst>
          </p:cNvPr>
          <p:cNvSpPr/>
          <p:nvPr/>
        </p:nvSpPr>
        <p:spPr>
          <a:xfrm>
            <a:off x="9437957" y="4713514"/>
            <a:ext cx="1066757" cy="30480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E1CA1-E597-5048-B952-1ED42B27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Ideal Solution</a:t>
            </a:r>
            <a:r>
              <a:rPr lang="en-US" b="1" baseline="30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9BDF-0936-1C4D-8E2E-A380ECA26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9ED0D-BFA8-B549-A4BA-00FF4A53B4A3}"/>
              </a:ext>
            </a:extLst>
          </p:cNvPr>
          <p:cNvSpPr/>
          <p:nvPr/>
        </p:nvSpPr>
        <p:spPr>
          <a:xfrm>
            <a:off x="6912302" y="63434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500" b="1" dirty="0">
                <a:solidFill>
                  <a:srgbClr val="000080"/>
                </a:solidFill>
              </a:rPr>
              <a:t>class </a:t>
            </a:r>
            <a:r>
              <a:rPr lang="en-HK" sz="1500" dirty="0"/>
              <a:t>Lang {</a:t>
            </a:r>
            <a:br>
              <a:rPr lang="en-HK" sz="1500" dirty="0"/>
            </a:br>
            <a:r>
              <a:rPr lang="en-HK" sz="1500" dirty="0"/>
              <a:t>    </a:t>
            </a:r>
            <a:r>
              <a:rPr lang="en-HK" sz="1500" b="1" dirty="0">
                <a:solidFill>
                  <a:srgbClr val="000080"/>
                </a:solidFill>
              </a:rPr>
              <a:t>virtual</a:t>
            </a:r>
            <a:r>
              <a:rPr lang="en-HK" sz="1500" dirty="0"/>
              <a:t> </a:t>
            </a:r>
            <a:r>
              <a:rPr lang="en-HK" sz="1500" b="1" dirty="0">
                <a:solidFill>
                  <a:srgbClr val="000080"/>
                </a:solidFill>
              </a:rPr>
              <a:t>class </a:t>
            </a:r>
            <a:r>
              <a:rPr lang="en-HK" sz="1500" dirty="0"/>
              <a:t>Exp {</a:t>
            </a:r>
            <a:br>
              <a:rPr lang="en-HK" sz="1500" dirty="0"/>
            </a:br>
            <a:r>
              <a:rPr lang="en-HK" sz="1500" dirty="0"/>
              <a:t>        String show();</a:t>
            </a:r>
            <a:br>
              <a:rPr lang="en-HK" sz="1500" dirty="0"/>
            </a:br>
            <a:r>
              <a:rPr lang="en-HK" sz="1500" dirty="0"/>
              <a:t>    }</a:t>
            </a:r>
            <a:br>
              <a:rPr lang="en-HK" sz="1500" dirty="0"/>
            </a:br>
            <a:r>
              <a:rPr lang="en-HK" sz="1500" dirty="0"/>
              <a:t>    </a:t>
            </a:r>
            <a:r>
              <a:rPr lang="en-HK" sz="1500" b="1" dirty="0">
                <a:solidFill>
                  <a:srgbClr val="000080"/>
                </a:solidFill>
              </a:rPr>
              <a:t>virtual class </a:t>
            </a:r>
            <a:r>
              <a:rPr lang="en-HK" sz="1500" dirty="0"/>
              <a:t>Lit </a:t>
            </a:r>
            <a:r>
              <a:rPr lang="en-HK" sz="1500" b="1" dirty="0">
                <a:solidFill>
                  <a:srgbClr val="000080"/>
                </a:solidFill>
              </a:rPr>
              <a:t>extends </a:t>
            </a:r>
            <a:r>
              <a:rPr lang="en-HK" sz="1500" dirty="0"/>
              <a:t>Exp {</a:t>
            </a:r>
            <a:br>
              <a:rPr lang="en-HK" sz="1500" dirty="0"/>
            </a:br>
            <a:r>
              <a:rPr lang="en-HK" sz="1500" dirty="0"/>
              <a:t>        </a:t>
            </a:r>
            <a:r>
              <a:rPr lang="en-HK" sz="1500" b="1" dirty="0">
                <a:solidFill>
                  <a:srgbClr val="000080"/>
                </a:solidFill>
              </a:rPr>
              <a:t>int </a:t>
            </a:r>
            <a:r>
              <a:rPr lang="en-HK" sz="1500" b="1" dirty="0">
                <a:solidFill>
                  <a:srgbClr val="660E7A"/>
                </a:solidFill>
              </a:rPr>
              <a:t>value</a:t>
            </a:r>
            <a:r>
              <a:rPr lang="en-HK" sz="1500" dirty="0"/>
              <a:t>;</a:t>
            </a:r>
            <a:br>
              <a:rPr lang="en-HK" sz="1500" dirty="0"/>
            </a:br>
            <a:r>
              <a:rPr lang="en-HK" sz="1500" dirty="0"/>
              <a:t>        Lit(</a:t>
            </a:r>
            <a:r>
              <a:rPr lang="en-HK" sz="1500" b="1" dirty="0">
                <a:solidFill>
                  <a:srgbClr val="000080"/>
                </a:solidFill>
              </a:rPr>
              <a:t>int </a:t>
            </a:r>
            <a:r>
              <a:rPr lang="en-HK" sz="1500" dirty="0"/>
              <a:t>value) {</a:t>
            </a:r>
            <a:br>
              <a:rPr lang="en-HK" sz="1500" dirty="0"/>
            </a:br>
            <a:r>
              <a:rPr lang="en-HK" sz="1500" dirty="0"/>
              <a:t>            </a:t>
            </a:r>
            <a:r>
              <a:rPr lang="en-HK" sz="1500" b="1" dirty="0">
                <a:solidFill>
                  <a:srgbClr val="000080"/>
                </a:solidFill>
              </a:rPr>
              <a:t>this</a:t>
            </a:r>
            <a:r>
              <a:rPr lang="en-HK" sz="1500" dirty="0"/>
              <a:t>.</a:t>
            </a:r>
            <a:r>
              <a:rPr lang="en-HK" sz="1500" b="1" dirty="0">
                <a:solidFill>
                  <a:srgbClr val="660E7A"/>
                </a:solidFill>
              </a:rPr>
              <a:t>value </a:t>
            </a:r>
            <a:r>
              <a:rPr lang="en-HK" sz="1500" dirty="0"/>
              <a:t>= value;</a:t>
            </a:r>
            <a:br>
              <a:rPr lang="en-HK" sz="1500" dirty="0"/>
            </a:br>
            <a:r>
              <a:rPr lang="en-HK" sz="1500" dirty="0"/>
              <a:t>        }</a:t>
            </a:r>
            <a:br>
              <a:rPr lang="en-HK" sz="1500" dirty="0"/>
            </a:br>
            <a:r>
              <a:rPr lang="en-HK" sz="1500" dirty="0"/>
              <a:t>        String show() {</a:t>
            </a:r>
            <a:br>
              <a:rPr lang="en-HK" sz="1500" dirty="0"/>
            </a:br>
            <a:r>
              <a:rPr lang="en-HK" sz="1500" dirty="0"/>
              <a:t>            </a:t>
            </a:r>
            <a:r>
              <a:rPr lang="en-HK" sz="1500" b="1" dirty="0">
                <a:solidFill>
                  <a:srgbClr val="000080"/>
                </a:solidFill>
              </a:rPr>
              <a:t>return </a:t>
            </a:r>
            <a:r>
              <a:rPr lang="en-HK" sz="1500" b="1" dirty="0">
                <a:solidFill>
                  <a:srgbClr val="660E7A"/>
                </a:solidFill>
              </a:rPr>
              <a:t>value</a:t>
            </a:r>
            <a:r>
              <a:rPr lang="en-HK" sz="1500" dirty="0"/>
              <a:t>;</a:t>
            </a:r>
            <a:br>
              <a:rPr lang="en-HK" sz="1500" dirty="0"/>
            </a:br>
            <a:r>
              <a:rPr lang="en-HK" sz="1500" dirty="0"/>
              <a:t>        }</a:t>
            </a:r>
            <a:br>
              <a:rPr lang="en-HK" sz="1500" dirty="0"/>
            </a:br>
            <a:r>
              <a:rPr lang="en-HK" sz="1500" dirty="0"/>
              <a:t>    }</a:t>
            </a:r>
            <a:br>
              <a:rPr lang="en-HK" sz="1500" dirty="0"/>
            </a:br>
            <a:r>
              <a:rPr lang="en-HK" sz="1500" dirty="0"/>
              <a:t>    </a:t>
            </a:r>
            <a:r>
              <a:rPr lang="en-HK" sz="1500" b="1" dirty="0">
                <a:solidFill>
                  <a:srgbClr val="000080"/>
                </a:solidFill>
              </a:rPr>
              <a:t>virtual class </a:t>
            </a:r>
            <a:r>
              <a:rPr lang="en-HK" sz="1500" dirty="0"/>
              <a:t>Add </a:t>
            </a:r>
            <a:r>
              <a:rPr lang="en-HK" sz="1500" b="1" dirty="0">
                <a:solidFill>
                  <a:srgbClr val="000080"/>
                </a:solidFill>
              </a:rPr>
              <a:t>extends </a:t>
            </a:r>
            <a:r>
              <a:rPr lang="en-HK" sz="1500" dirty="0"/>
              <a:t>Exp {</a:t>
            </a:r>
            <a:br>
              <a:rPr lang="en-HK" sz="1500" dirty="0"/>
            </a:br>
            <a:r>
              <a:rPr lang="en-HK" sz="1500" dirty="0"/>
              <a:t>        Exp </a:t>
            </a:r>
            <a:r>
              <a:rPr lang="en-HK" sz="1500" b="1" dirty="0">
                <a:solidFill>
                  <a:srgbClr val="660E7A"/>
                </a:solidFill>
              </a:rPr>
              <a:t>left</a:t>
            </a:r>
            <a:r>
              <a:rPr lang="en-HK" sz="1500" dirty="0"/>
              <a:t>, </a:t>
            </a:r>
            <a:r>
              <a:rPr lang="en-HK" sz="1500" b="1" dirty="0">
                <a:solidFill>
                  <a:srgbClr val="660E7A"/>
                </a:solidFill>
              </a:rPr>
              <a:t>right</a:t>
            </a:r>
            <a:r>
              <a:rPr lang="en-HK" sz="1500" dirty="0"/>
              <a:t>;</a:t>
            </a:r>
            <a:br>
              <a:rPr lang="en-HK" sz="1500" dirty="0"/>
            </a:br>
            <a:r>
              <a:rPr lang="en-HK" sz="1500" dirty="0"/>
              <a:t>        Add(Exp left, Exp right) {</a:t>
            </a:r>
            <a:br>
              <a:rPr lang="en-HK" sz="1500" dirty="0"/>
            </a:br>
            <a:r>
              <a:rPr lang="en-HK" sz="1500" dirty="0"/>
              <a:t>            </a:t>
            </a:r>
            <a:r>
              <a:rPr lang="en-HK" sz="1500" b="1" dirty="0">
                <a:solidFill>
                  <a:srgbClr val="000080"/>
                </a:solidFill>
              </a:rPr>
              <a:t>this</a:t>
            </a:r>
            <a:r>
              <a:rPr lang="en-HK" sz="1500" dirty="0"/>
              <a:t>.</a:t>
            </a:r>
            <a:r>
              <a:rPr lang="en-HK" sz="1500" b="1" dirty="0">
                <a:solidFill>
                  <a:srgbClr val="660E7A"/>
                </a:solidFill>
              </a:rPr>
              <a:t>left </a:t>
            </a:r>
            <a:r>
              <a:rPr lang="en-HK" sz="1500" dirty="0"/>
              <a:t>= left;</a:t>
            </a:r>
            <a:br>
              <a:rPr lang="en-HK" sz="1500" dirty="0"/>
            </a:br>
            <a:r>
              <a:rPr lang="en-HK" sz="1500" dirty="0"/>
              <a:t>            </a:t>
            </a:r>
            <a:r>
              <a:rPr lang="en-HK" sz="1500" b="1" dirty="0">
                <a:solidFill>
                  <a:srgbClr val="000080"/>
                </a:solidFill>
              </a:rPr>
              <a:t>this</a:t>
            </a:r>
            <a:r>
              <a:rPr lang="en-HK" sz="1500" dirty="0"/>
              <a:t>.</a:t>
            </a:r>
            <a:r>
              <a:rPr lang="en-HK" sz="1500" b="1" dirty="0">
                <a:solidFill>
                  <a:srgbClr val="660E7A"/>
                </a:solidFill>
              </a:rPr>
              <a:t>right </a:t>
            </a:r>
            <a:r>
              <a:rPr lang="en-HK" sz="1500" dirty="0"/>
              <a:t>= right;</a:t>
            </a:r>
            <a:br>
              <a:rPr lang="en-HK" sz="1500" dirty="0"/>
            </a:br>
            <a:r>
              <a:rPr lang="en-HK" sz="1500" dirty="0"/>
              <a:t>        }</a:t>
            </a:r>
            <a:br>
              <a:rPr lang="en-HK" sz="1500" dirty="0"/>
            </a:br>
            <a:r>
              <a:rPr lang="en-HK" sz="1500" dirty="0"/>
              <a:t>        String show() {</a:t>
            </a:r>
            <a:br>
              <a:rPr lang="en-HK" sz="1500" dirty="0"/>
            </a:br>
            <a:r>
              <a:rPr lang="en-HK" sz="1500" dirty="0"/>
              <a:t>            </a:t>
            </a:r>
            <a:r>
              <a:rPr lang="en-HK" sz="1500" b="1" dirty="0">
                <a:solidFill>
                  <a:srgbClr val="000080"/>
                </a:solidFill>
              </a:rPr>
              <a:t>return </a:t>
            </a:r>
            <a:r>
              <a:rPr lang="en-HK" sz="1500" b="1" dirty="0">
                <a:solidFill>
                  <a:srgbClr val="660E7A"/>
                </a:solidFill>
              </a:rPr>
              <a:t>left</a:t>
            </a:r>
            <a:r>
              <a:rPr lang="en-HK" sz="1500" dirty="0"/>
              <a:t>.show() + </a:t>
            </a:r>
            <a:r>
              <a:rPr lang="en-HK" sz="1500" b="1" dirty="0">
                <a:solidFill>
                  <a:srgbClr val="008000"/>
                </a:solidFill>
              </a:rPr>
              <a:t>" + " </a:t>
            </a:r>
            <a:r>
              <a:rPr lang="en-HK" sz="1500" dirty="0"/>
              <a:t>+ </a:t>
            </a:r>
            <a:r>
              <a:rPr lang="en-HK" sz="1500" b="1" dirty="0">
                <a:solidFill>
                  <a:srgbClr val="660E7A"/>
                </a:solidFill>
              </a:rPr>
              <a:t>right</a:t>
            </a:r>
            <a:r>
              <a:rPr lang="en-HK" sz="1500" dirty="0"/>
              <a:t>.show();</a:t>
            </a:r>
            <a:br>
              <a:rPr lang="en-HK" sz="1500" dirty="0"/>
            </a:br>
            <a:r>
              <a:rPr lang="en-HK" sz="1500" dirty="0"/>
              <a:t>        }</a:t>
            </a:r>
            <a:br>
              <a:rPr lang="en-HK" sz="1500" dirty="0"/>
            </a:br>
            <a:r>
              <a:rPr lang="en-HK" sz="1500" dirty="0"/>
              <a:t>    }</a:t>
            </a:r>
            <a:br>
              <a:rPr lang="en-HK" sz="1500" dirty="0"/>
            </a:br>
            <a:r>
              <a:rPr lang="en-HK" sz="1500" dirty="0"/>
              <a:t>}</a:t>
            </a:r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FD45A-55B5-5C40-8403-E640582C3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14" y="1598728"/>
            <a:ext cx="5558152" cy="3835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FF06B-5846-1D48-A34E-AB45FA3DD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20" y="1690688"/>
            <a:ext cx="5591632" cy="3749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15DD89-3FFC-3747-9F99-242597A19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12" y="1624791"/>
            <a:ext cx="5704155" cy="3944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5EF41-8BE3-9149-A2DA-CA3D6C53A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70" y="1717456"/>
            <a:ext cx="5558152" cy="37830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5EFBAE-896C-204C-9842-09C6831F2E1A}"/>
              </a:ext>
            </a:extLst>
          </p:cNvPr>
          <p:cNvSpPr/>
          <p:nvPr/>
        </p:nvSpPr>
        <p:spPr>
          <a:xfrm>
            <a:off x="6991690" y="1375795"/>
            <a:ext cx="6096000" cy="46320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i="1" dirty="0">
                <a:solidFill>
                  <a:srgbClr val="808080"/>
                </a:solidFill>
              </a:rPr>
              <a:t>// Add a new operation</a:t>
            </a:r>
            <a:endParaRPr lang="en-HK" b="1" dirty="0">
              <a:solidFill>
                <a:srgbClr val="000080"/>
              </a:solidFill>
            </a:endParaRPr>
          </a:p>
          <a:p>
            <a:r>
              <a:rPr lang="en-HK" b="1" dirty="0">
                <a:solidFill>
                  <a:srgbClr val="000080"/>
                </a:solidFill>
              </a:rPr>
              <a:t>class </a:t>
            </a:r>
            <a:r>
              <a:rPr lang="en-HK" dirty="0"/>
              <a:t>LangEval </a:t>
            </a:r>
            <a:r>
              <a:rPr lang="en-HK" b="1" dirty="0">
                <a:solidFill>
                  <a:srgbClr val="000080"/>
                </a:solidFill>
              </a:rPr>
              <a:t>extends </a:t>
            </a:r>
            <a:r>
              <a:rPr lang="en-HK" dirty="0"/>
              <a:t>Lang {</a:t>
            </a:r>
            <a:br>
              <a:rPr lang="en-HK" dirty="0"/>
            </a:br>
            <a:r>
              <a:rPr lang="en-HK" dirty="0"/>
              <a:t>    </a:t>
            </a:r>
            <a:r>
              <a:rPr lang="en-HK" b="1" dirty="0">
                <a:solidFill>
                  <a:srgbClr val="000080"/>
                </a:solidFill>
              </a:rPr>
              <a:t>refine</a:t>
            </a:r>
            <a:r>
              <a:rPr lang="en-HK" dirty="0"/>
              <a:t> </a:t>
            </a:r>
            <a:r>
              <a:rPr lang="en-HK" b="1" dirty="0">
                <a:solidFill>
                  <a:srgbClr val="000080"/>
                </a:solidFill>
              </a:rPr>
              <a:t>class </a:t>
            </a:r>
            <a:r>
              <a:rPr lang="en-HK" dirty="0"/>
              <a:t>Exp {</a:t>
            </a:r>
            <a:br>
              <a:rPr lang="en-HK" dirty="0"/>
            </a:br>
            <a:r>
              <a:rPr lang="en-HK" dirty="0"/>
              <a:t>        </a:t>
            </a:r>
            <a:r>
              <a:rPr lang="en-HK" b="1" dirty="0">
                <a:solidFill>
                  <a:srgbClr val="000080"/>
                </a:solidFill>
              </a:rPr>
              <a:t>int </a:t>
            </a:r>
            <a:r>
              <a:rPr lang="en-HK" dirty="0"/>
              <a:t>eval();</a:t>
            </a:r>
            <a:br>
              <a:rPr lang="en-HK" dirty="0"/>
            </a:br>
            <a:r>
              <a:rPr lang="en-HK" dirty="0"/>
              <a:t>    }</a:t>
            </a:r>
            <a:br>
              <a:rPr lang="en-HK" dirty="0"/>
            </a:br>
            <a:r>
              <a:rPr lang="en-HK" dirty="0"/>
              <a:t>    </a:t>
            </a:r>
            <a:r>
              <a:rPr lang="en-HK" b="1" dirty="0">
                <a:solidFill>
                  <a:srgbClr val="000080"/>
                </a:solidFill>
              </a:rPr>
              <a:t>refine</a:t>
            </a:r>
            <a:r>
              <a:rPr lang="en-HK" dirty="0"/>
              <a:t> </a:t>
            </a:r>
            <a:r>
              <a:rPr lang="en-HK" b="1" dirty="0">
                <a:solidFill>
                  <a:srgbClr val="000080"/>
                </a:solidFill>
              </a:rPr>
              <a:t>class </a:t>
            </a:r>
            <a:r>
              <a:rPr lang="en-HK" dirty="0"/>
              <a:t>Lit {</a:t>
            </a:r>
            <a:br>
              <a:rPr lang="en-HK" dirty="0"/>
            </a:br>
            <a:r>
              <a:rPr lang="en-HK" dirty="0"/>
              <a:t>        </a:t>
            </a:r>
            <a:r>
              <a:rPr lang="en-HK" b="1" dirty="0">
                <a:solidFill>
                  <a:srgbClr val="000080"/>
                </a:solidFill>
              </a:rPr>
              <a:t>int </a:t>
            </a:r>
            <a:r>
              <a:rPr lang="en-HK" dirty="0"/>
              <a:t>eval() {</a:t>
            </a:r>
            <a:br>
              <a:rPr lang="en-HK" dirty="0"/>
            </a:br>
            <a:r>
              <a:rPr lang="en-HK" dirty="0"/>
              <a:t>            </a:t>
            </a:r>
            <a:r>
              <a:rPr lang="en-HK" b="1" dirty="0">
                <a:solidFill>
                  <a:srgbClr val="000080"/>
                </a:solidFill>
              </a:rPr>
              <a:t>return value</a:t>
            </a:r>
            <a:r>
              <a:rPr lang="en-HK" dirty="0"/>
              <a:t>;</a:t>
            </a:r>
            <a:br>
              <a:rPr lang="en-HK" dirty="0"/>
            </a:br>
            <a:r>
              <a:rPr lang="en-HK" dirty="0"/>
              <a:t>        }</a:t>
            </a:r>
            <a:br>
              <a:rPr lang="en-HK" dirty="0"/>
            </a:br>
            <a:r>
              <a:rPr lang="en-HK" dirty="0"/>
              <a:t>    }</a:t>
            </a:r>
            <a:br>
              <a:rPr lang="en-HK" dirty="0"/>
            </a:br>
            <a:r>
              <a:rPr lang="en-HK" dirty="0"/>
              <a:t>    </a:t>
            </a:r>
            <a:r>
              <a:rPr lang="en-HK" b="1" dirty="0">
                <a:solidFill>
                  <a:srgbClr val="000080"/>
                </a:solidFill>
              </a:rPr>
              <a:t>refine</a:t>
            </a:r>
            <a:r>
              <a:rPr lang="en-HK" dirty="0"/>
              <a:t> </a:t>
            </a:r>
            <a:r>
              <a:rPr lang="en-HK" b="1" dirty="0">
                <a:solidFill>
                  <a:srgbClr val="000080"/>
                </a:solidFill>
              </a:rPr>
              <a:t>class </a:t>
            </a:r>
            <a:r>
              <a:rPr lang="en-HK" dirty="0"/>
              <a:t>Add {</a:t>
            </a:r>
            <a:br>
              <a:rPr lang="en-HK" dirty="0"/>
            </a:br>
            <a:r>
              <a:rPr lang="en-HK" dirty="0"/>
              <a:t>        </a:t>
            </a:r>
            <a:r>
              <a:rPr lang="en-HK" b="1" dirty="0">
                <a:solidFill>
                  <a:srgbClr val="000080"/>
                </a:solidFill>
              </a:rPr>
              <a:t>int </a:t>
            </a:r>
            <a:r>
              <a:rPr lang="en-HK" dirty="0"/>
              <a:t>eval() {</a:t>
            </a:r>
            <a:br>
              <a:rPr lang="en-HK" dirty="0"/>
            </a:br>
            <a:r>
              <a:rPr lang="en-HK" dirty="0"/>
              <a:t>            </a:t>
            </a:r>
            <a:r>
              <a:rPr lang="en-HK" b="1" dirty="0">
                <a:solidFill>
                  <a:srgbClr val="000080"/>
                </a:solidFill>
              </a:rPr>
              <a:t>return</a:t>
            </a:r>
            <a:r>
              <a:rPr lang="en-HK" dirty="0"/>
              <a:t> </a:t>
            </a:r>
            <a:r>
              <a:rPr lang="en-HK" b="1" dirty="0">
                <a:solidFill>
                  <a:srgbClr val="000080"/>
                </a:solidFill>
              </a:rPr>
              <a:t>left</a:t>
            </a:r>
            <a:r>
              <a:rPr lang="en-HK" dirty="0"/>
              <a:t>.eval() + </a:t>
            </a:r>
            <a:r>
              <a:rPr lang="en-HK" b="1" dirty="0">
                <a:solidFill>
                  <a:srgbClr val="000080"/>
                </a:solidFill>
              </a:rPr>
              <a:t>right</a:t>
            </a:r>
            <a:r>
              <a:rPr lang="en-HK" dirty="0"/>
              <a:t>.eval();</a:t>
            </a:r>
            <a:br>
              <a:rPr lang="en-HK" dirty="0"/>
            </a:br>
            <a:r>
              <a:rPr lang="en-HK" dirty="0"/>
              <a:t>        }</a:t>
            </a:r>
            <a:br>
              <a:rPr lang="en-HK" dirty="0"/>
            </a:br>
            <a:r>
              <a:rPr lang="en-HK" dirty="0"/>
              <a:t>    }</a:t>
            </a:r>
            <a:br>
              <a:rPr lang="en-HK" dirty="0"/>
            </a:br>
            <a:r>
              <a:rPr lang="en-HK" dirty="0"/>
              <a:t>}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E72F8-C6BE-1D4B-A0B4-A39359846E52}"/>
              </a:ext>
            </a:extLst>
          </p:cNvPr>
          <p:cNvSpPr/>
          <p:nvPr/>
        </p:nvSpPr>
        <p:spPr>
          <a:xfrm>
            <a:off x="7013588" y="207460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i="1" dirty="0">
                <a:solidFill>
                  <a:srgbClr val="808080"/>
                </a:solidFill>
              </a:rPr>
              <a:t>// Add a new case</a:t>
            </a:r>
            <a:endParaRPr lang="en-HK" b="1" dirty="0">
              <a:solidFill>
                <a:srgbClr val="000080"/>
              </a:solidFill>
            </a:endParaRPr>
          </a:p>
          <a:p>
            <a:r>
              <a:rPr lang="en-HK" b="1" dirty="0">
                <a:solidFill>
                  <a:srgbClr val="000080"/>
                </a:solidFill>
              </a:rPr>
              <a:t>class </a:t>
            </a:r>
            <a:r>
              <a:rPr lang="en-HK" dirty="0"/>
              <a:t>LangNeg </a:t>
            </a:r>
            <a:r>
              <a:rPr lang="en-HK" b="1" dirty="0">
                <a:solidFill>
                  <a:srgbClr val="000080"/>
                </a:solidFill>
              </a:rPr>
              <a:t>extends </a:t>
            </a:r>
            <a:r>
              <a:rPr lang="en-HK" dirty="0"/>
              <a:t>Lang {</a:t>
            </a:r>
            <a:br>
              <a:rPr lang="en-HK" dirty="0"/>
            </a:br>
            <a:r>
              <a:rPr lang="en-HK" dirty="0"/>
              <a:t>    </a:t>
            </a:r>
            <a:r>
              <a:rPr lang="en-HK" b="1" dirty="0">
                <a:solidFill>
                  <a:srgbClr val="000080"/>
                </a:solidFill>
              </a:rPr>
              <a:t>virtual class </a:t>
            </a:r>
            <a:r>
              <a:rPr lang="en-HK" dirty="0"/>
              <a:t>Neg </a:t>
            </a:r>
            <a:r>
              <a:rPr lang="en-HK" b="1" dirty="0">
                <a:solidFill>
                  <a:srgbClr val="000080"/>
                </a:solidFill>
              </a:rPr>
              <a:t>extends </a:t>
            </a:r>
            <a:r>
              <a:rPr lang="en-HK" dirty="0"/>
              <a:t>Exp {</a:t>
            </a:r>
            <a:br>
              <a:rPr lang="en-HK" dirty="0"/>
            </a:br>
            <a:r>
              <a:rPr lang="en-HK" dirty="0"/>
              <a:t>        Exp </a:t>
            </a:r>
            <a:r>
              <a:rPr lang="en-HK" b="1" dirty="0">
                <a:solidFill>
                  <a:srgbClr val="660E7A"/>
                </a:solidFill>
              </a:rPr>
              <a:t>exp</a:t>
            </a:r>
            <a:r>
              <a:rPr lang="en-HK" dirty="0"/>
              <a:t>;</a:t>
            </a:r>
            <a:br>
              <a:rPr lang="en-HK" dirty="0"/>
            </a:br>
            <a:r>
              <a:rPr lang="en-HK" dirty="0"/>
              <a:t>        Neg(Exp exp) {</a:t>
            </a:r>
            <a:br>
              <a:rPr lang="en-HK" dirty="0"/>
            </a:br>
            <a:r>
              <a:rPr lang="en-HK" dirty="0"/>
              <a:t>            </a:t>
            </a:r>
            <a:r>
              <a:rPr lang="en-HK" b="1" dirty="0">
                <a:solidFill>
                  <a:srgbClr val="000080"/>
                </a:solidFill>
              </a:rPr>
              <a:t>this</a:t>
            </a:r>
            <a:r>
              <a:rPr lang="en-HK" dirty="0"/>
              <a:t>.</a:t>
            </a:r>
            <a:r>
              <a:rPr lang="en-HK" b="1" dirty="0">
                <a:solidFill>
                  <a:srgbClr val="660E7A"/>
                </a:solidFill>
              </a:rPr>
              <a:t>exp </a:t>
            </a:r>
            <a:r>
              <a:rPr lang="en-HK" dirty="0"/>
              <a:t>= exp;</a:t>
            </a:r>
            <a:br>
              <a:rPr lang="en-HK" dirty="0"/>
            </a:br>
            <a:r>
              <a:rPr lang="en-HK" dirty="0"/>
              <a:t>        }</a:t>
            </a:r>
            <a:br>
              <a:rPr lang="en-HK" dirty="0"/>
            </a:br>
            <a:r>
              <a:rPr lang="en-HK" dirty="0"/>
              <a:t>        String show() {</a:t>
            </a:r>
            <a:br>
              <a:rPr lang="en-HK" dirty="0"/>
            </a:br>
            <a:r>
              <a:rPr lang="en-HK" dirty="0"/>
              <a:t>            </a:t>
            </a:r>
            <a:r>
              <a:rPr lang="en-HK" b="1" dirty="0">
                <a:solidFill>
                  <a:srgbClr val="000080"/>
                </a:solidFill>
              </a:rPr>
              <a:t>return </a:t>
            </a:r>
            <a:r>
              <a:rPr lang="en-HK" b="1" dirty="0">
                <a:solidFill>
                  <a:srgbClr val="008000"/>
                </a:solidFill>
              </a:rPr>
              <a:t>"-(" </a:t>
            </a:r>
            <a:r>
              <a:rPr lang="en-HK" dirty="0"/>
              <a:t>+ </a:t>
            </a:r>
            <a:r>
              <a:rPr lang="en-HK" b="1" dirty="0">
                <a:solidFill>
                  <a:srgbClr val="660E7A"/>
                </a:solidFill>
              </a:rPr>
              <a:t>exp.</a:t>
            </a:r>
            <a:r>
              <a:rPr lang="en-HK" dirty="0"/>
              <a:t>show() + </a:t>
            </a:r>
            <a:r>
              <a:rPr lang="en-HK" b="1" dirty="0">
                <a:solidFill>
                  <a:srgbClr val="008000"/>
                </a:solidFill>
              </a:rPr>
              <a:t>")"</a:t>
            </a:r>
            <a:r>
              <a:rPr lang="en-HK" dirty="0"/>
              <a:t>;</a:t>
            </a:r>
            <a:br>
              <a:rPr lang="en-HK" dirty="0"/>
            </a:br>
            <a:r>
              <a:rPr lang="en-HK" dirty="0"/>
              <a:t>        }</a:t>
            </a:r>
            <a:br>
              <a:rPr lang="en-HK" dirty="0"/>
            </a:br>
            <a:r>
              <a:rPr lang="en-HK" dirty="0"/>
              <a:t>    }</a:t>
            </a:r>
            <a:br>
              <a:rPr lang="en-HK" dirty="0"/>
            </a:br>
            <a:r>
              <a:rPr lang="en-HK" dirty="0"/>
              <a:t>}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0F502B-474F-3540-9AEB-423FBF397928}"/>
              </a:ext>
            </a:extLst>
          </p:cNvPr>
          <p:cNvSpPr/>
          <p:nvPr/>
        </p:nvSpPr>
        <p:spPr>
          <a:xfrm>
            <a:off x="6690384" y="250101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b="1" dirty="0">
                <a:solidFill>
                  <a:srgbClr val="000080"/>
                </a:solidFill>
              </a:rPr>
              <a:t>class </a:t>
            </a:r>
            <a:r>
              <a:rPr lang="en-HK" dirty="0"/>
              <a:t>LangNegEval </a:t>
            </a:r>
            <a:r>
              <a:rPr lang="en-HK" b="1" dirty="0">
                <a:solidFill>
                  <a:srgbClr val="000080"/>
                </a:solidFill>
              </a:rPr>
              <a:t>extends </a:t>
            </a:r>
            <a:r>
              <a:rPr lang="en-HK" dirty="0"/>
              <a:t>LangEval </a:t>
            </a:r>
            <a:r>
              <a:rPr lang="en-HK" b="1" dirty="0">
                <a:solidFill>
                  <a:srgbClr val="000080"/>
                </a:solidFill>
              </a:rPr>
              <a:t>with</a:t>
            </a:r>
            <a:r>
              <a:rPr lang="en-HK" dirty="0"/>
              <a:t> LangNeg {</a:t>
            </a:r>
            <a:br>
              <a:rPr lang="en-HK" dirty="0"/>
            </a:br>
            <a:r>
              <a:rPr lang="en-HK" dirty="0"/>
              <a:t>    </a:t>
            </a:r>
            <a:r>
              <a:rPr lang="en-HK" b="1" dirty="0">
                <a:solidFill>
                  <a:srgbClr val="000080"/>
                </a:solidFill>
              </a:rPr>
              <a:t>refine</a:t>
            </a:r>
            <a:r>
              <a:rPr lang="en-HK" dirty="0"/>
              <a:t> </a:t>
            </a:r>
            <a:r>
              <a:rPr lang="en-HK" b="1" dirty="0">
                <a:solidFill>
                  <a:srgbClr val="000080"/>
                </a:solidFill>
              </a:rPr>
              <a:t>class </a:t>
            </a:r>
            <a:r>
              <a:rPr lang="en-HK" dirty="0"/>
              <a:t>Neg {</a:t>
            </a:r>
            <a:br>
              <a:rPr lang="en-HK" dirty="0"/>
            </a:br>
            <a:r>
              <a:rPr lang="en-HK" dirty="0"/>
              <a:t>        </a:t>
            </a:r>
            <a:r>
              <a:rPr lang="en-HK" b="1" dirty="0">
                <a:solidFill>
                  <a:srgbClr val="000080"/>
                </a:solidFill>
              </a:rPr>
              <a:t>int </a:t>
            </a:r>
            <a:r>
              <a:rPr lang="en-HK" dirty="0"/>
              <a:t>eval() {</a:t>
            </a:r>
            <a:br>
              <a:rPr lang="en-HK" dirty="0"/>
            </a:br>
            <a:r>
              <a:rPr lang="en-HK" dirty="0"/>
              <a:t>            </a:t>
            </a:r>
            <a:r>
              <a:rPr lang="en-HK" b="1" dirty="0">
                <a:solidFill>
                  <a:srgbClr val="000080"/>
                </a:solidFill>
              </a:rPr>
              <a:t>return </a:t>
            </a:r>
            <a:r>
              <a:rPr lang="en-HK" dirty="0"/>
              <a:t>-</a:t>
            </a:r>
            <a:r>
              <a:rPr lang="en-HK" b="1" dirty="0">
                <a:solidFill>
                  <a:srgbClr val="000080"/>
                </a:solidFill>
              </a:rPr>
              <a:t>exp</a:t>
            </a:r>
            <a:r>
              <a:rPr lang="en-HK" dirty="0"/>
              <a:t>.eval();</a:t>
            </a:r>
            <a:br>
              <a:rPr lang="en-HK" dirty="0"/>
            </a:br>
            <a:r>
              <a:rPr lang="en-HK" dirty="0"/>
              <a:t>        }</a:t>
            </a:r>
            <a:br>
              <a:rPr lang="en-HK" dirty="0"/>
            </a:br>
            <a:r>
              <a:rPr lang="en-HK" dirty="0"/>
              <a:t>    }</a:t>
            </a:r>
            <a:br>
              <a:rPr lang="en-HK" dirty="0"/>
            </a:br>
            <a:r>
              <a:rPr lang="en-HK" dirty="0"/>
              <a:t>}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965296-FA19-2F4B-88DC-5ABC55762CCF}"/>
              </a:ext>
            </a:extLst>
          </p:cNvPr>
          <p:cNvSpPr txBox="1"/>
          <p:nvPr/>
        </p:nvSpPr>
        <p:spPr>
          <a:xfrm>
            <a:off x="838200" y="5992297"/>
            <a:ext cx="549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Erik Ernst. </a:t>
            </a:r>
            <a:r>
              <a:rPr lang="en-HK" i="1" dirty="0"/>
              <a:t>The expression problem, Scandinavian style</a:t>
            </a:r>
            <a:endParaRPr lang="en-US" i="1" dirty="0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C07F9248-6B1A-A441-8559-C0A5324A3C8C}"/>
              </a:ext>
            </a:extLst>
          </p:cNvPr>
          <p:cNvSpPr>
            <a:spLocks/>
          </p:cNvSpPr>
          <p:nvPr/>
        </p:nvSpPr>
        <p:spPr>
          <a:xfrm>
            <a:off x="1603202" y="2206240"/>
            <a:ext cx="2926080" cy="992996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4CACEE8D-5B02-9743-9F8C-D73C7A0C8E5B}"/>
              </a:ext>
            </a:extLst>
          </p:cNvPr>
          <p:cNvSpPr/>
          <p:nvPr/>
        </p:nvSpPr>
        <p:spPr>
          <a:xfrm>
            <a:off x="1603202" y="2201162"/>
            <a:ext cx="2022867" cy="1987388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08B0887A-FE87-0048-828A-7E37E2BF7F4F}"/>
              </a:ext>
            </a:extLst>
          </p:cNvPr>
          <p:cNvSpPr/>
          <p:nvPr/>
        </p:nvSpPr>
        <p:spPr>
          <a:xfrm>
            <a:off x="1537131" y="2201162"/>
            <a:ext cx="3151835" cy="2144324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06DBA3B-2F30-1448-B859-40DA9F2D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3</a:t>
            </a:fld>
            <a:endParaRPr lang="en-US" dirty="0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2868F880-E1E0-FE47-9E8F-A772DD6FD37F}"/>
              </a:ext>
            </a:extLst>
          </p:cNvPr>
          <p:cNvSpPr/>
          <p:nvPr/>
        </p:nvSpPr>
        <p:spPr>
          <a:xfrm>
            <a:off x="6827520" y="992777"/>
            <a:ext cx="186068" cy="605951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8FCC41A3-C965-7845-8B48-5CFD31271ABA}"/>
              </a:ext>
            </a:extLst>
          </p:cNvPr>
          <p:cNvSpPr/>
          <p:nvPr/>
        </p:nvSpPr>
        <p:spPr>
          <a:xfrm>
            <a:off x="6811021" y="1690688"/>
            <a:ext cx="225531" cy="1958203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8DD3D588-BAD1-BB4E-87AA-509E9DD7D1F8}"/>
              </a:ext>
            </a:extLst>
          </p:cNvPr>
          <p:cNvSpPr/>
          <p:nvPr/>
        </p:nvSpPr>
        <p:spPr>
          <a:xfrm>
            <a:off x="6781631" y="3746309"/>
            <a:ext cx="260339" cy="2168708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86505CBF-DD93-2645-BD36-AD482171F58F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84674" y="2999016"/>
            <a:ext cx="2340427" cy="1088569"/>
          </a:xfrm>
          <a:prstGeom prst="curvedConnector3">
            <a:avLst>
              <a:gd name="adj1" fmla="val 103488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3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7" grpId="0" animBg="1"/>
      <p:bldP spid="27" grpId="1" animBg="1"/>
      <p:bldP spid="5" grpId="0"/>
      <p:bldP spid="5" grpId="1"/>
      <p:bldP spid="12" grpId="0"/>
      <p:bldP spid="12" grpId="1"/>
      <p:bldP spid="13" grpId="0"/>
      <p:bldP spid="13" grpId="1"/>
      <p:bldP spid="15" grpId="0"/>
      <p:bldP spid="18" grpId="0" animBg="1"/>
      <p:bldP spid="18" grpId="1" animBg="1"/>
      <p:bldP spid="22" grpId="0" animBg="1"/>
      <p:bldP spid="22" grpId="1" animBg="1"/>
      <p:bldP spid="23" grpId="0" animBg="1"/>
      <p:bldP spid="19" grpId="0" animBg="1"/>
      <p:bldP spid="19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3B07-8BD3-1044-BFF5-8D605FF7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Nested Composition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6D7CA-0806-AF40-B7C9-5F289EBCD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Nested composition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is an essential feature of family polymorphism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It allows automatic composition of nested classes at arbitrary depth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Designing a type system that fully supports nested composition is notoriously hard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Usually requires a dependent type system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7C598-17CC-CE47-9101-31105CBC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9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09E8-64DA-A145-B0BA-C3013B24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AB241-639F-6D4C-BC96-6E634F1F4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We propose NeColus</a:t>
                </a:r>
                <a:r>
                  <a:rPr lang="en-US" baseline="30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*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(or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), a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purely structural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core calculus with</a:t>
                </a:r>
              </a:p>
              <a:p>
                <a:pPr lvl="1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 more flexible notion of disjoint intersection types</a:t>
                </a:r>
              </a:p>
              <a:p>
                <a:pPr lvl="1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A much more powerful subtyping relation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We illustrate by example the connection between nested composition and BCD subtyping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We propose a logical relation tailored to disjoint intersection types for proving coherence</a:t>
                </a:r>
              </a:p>
              <a:p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AB241-639F-6D4C-BC96-6E634F1F4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B5C3D-F17D-044F-A5BC-E42866AC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id="{63A3054C-5E0D-0746-A560-2298735389A9}"/>
              </a:ext>
            </a:extLst>
          </p:cNvPr>
          <p:cNvSpPr txBox="1"/>
          <p:nvPr/>
        </p:nvSpPr>
        <p:spPr>
          <a:xfrm>
            <a:off x="838200" y="5549445"/>
            <a:ext cx="877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* NeColus stands for </a:t>
            </a:r>
            <a:r>
              <a:rPr kumimoji="1" lang="en-US" altLang="zh-CN" sz="1600" b="1" dirty="0"/>
              <a:t>N</a:t>
            </a:r>
            <a:r>
              <a:rPr kumimoji="1" lang="en-US" altLang="zh-CN" sz="1600" dirty="0"/>
              <a:t>ested </a:t>
            </a:r>
            <a:r>
              <a:rPr kumimoji="1" lang="en-US" altLang="zh-CN" sz="1600" b="1" dirty="0"/>
              <a:t>Co</a:t>
            </a:r>
            <a:r>
              <a:rPr kumimoji="1" lang="en-US" altLang="zh-CN" sz="1600" dirty="0"/>
              <a:t>mposition calcu</a:t>
            </a:r>
            <a:r>
              <a:rPr kumimoji="1" lang="en-US" altLang="zh-CN" sz="1600" b="1" dirty="0"/>
              <a:t>lus</a:t>
            </a:r>
          </a:p>
        </p:txBody>
      </p:sp>
    </p:spTree>
    <p:extLst>
      <p:ext uri="{BB962C8B-B14F-4D97-AF65-F5344CB8AC3E}">
        <p14:creationId xmlns:p14="http://schemas.microsoft.com/office/powerpoint/2010/main" val="57513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5B80-47D0-1D4D-821F-F7F292E9B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Two Pillars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634A76-B8AE-3C48-9356-305D078F8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686" y="1825625"/>
            <a:ext cx="3380134" cy="3661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6CA6D7-8DCA-894F-B0CA-2417790F0E6C}"/>
              </a:ext>
            </a:extLst>
          </p:cNvPr>
          <p:cNvSpPr txBox="1"/>
          <p:nvPr/>
        </p:nvSpPr>
        <p:spPr>
          <a:xfrm>
            <a:off x="1503525" y="3074860"/>
            <a:ext cx="30068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 Safety:</a:t>
            </a: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type errors can happen at runtime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10EDF-065A-CA4E-BDC0-3E6ECDF55A73}"/>
              </a:ext>
            </a:extLst>
          </p:cNvPr>
          <p:cNvSpPr txBox="1"/>
          <p:nvPr/>
        </p:nvSpPr>
        <p:spPr>
          <a:xfrm>
            <a:off x="7703819" y="3074860"/>
            <a:ext cx="29796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Coherence:</a:t>
            </a:r>
          </a:p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ambiguity can happen at runtime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5F56F-6ED0-7A4E-81E5-43A22C5E364E}"/>
              </a:ext>
            </a:extLst>
          </p:cNvPr>
          <p:cNvSpPr txBox="1"/>
          <p:nvPr/>
        </p:nvSpPr>
        <p:spPr>
          <a:xfrm>
            <a:off x="2731770" y="5555201"/>
            <a:ext cx="7063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nsolas" panose="020B0609020204030204" pitchFamily="49" charset="0"/>
                <a:cs typeface="Consolas" panose="020B0609020204030204" pitchFamily="49" charset="0"/>
              </a:rPr>
              <a:t>Verified in Coq!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2B4AB-99D5-974F-ABB5-733A0D39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E1D62B-6772-0445-A682-F37F31241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772" y="2722230"/>
            <a:ext cx="2445961" cy="220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1CA1-E597-5048-B952-1ED42B27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NeColus in Action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FD45A-55B5-5C40-8403-E640582C3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14" y="1598728"/>
            <a:ext cx="5558152" cy="3835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FF06B-5846-1D48-A34E-AB45FA3DD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20" y="1690688"/>
            <a:ext cx="5591632" cy="3749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15DD89-3FFC-3747-9F99-242597A19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12" y="1624791"/>
            <a:ext cx="5704155" cy="3944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5EF41-8BE3-9149-A2DA-CA3D6C53A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70" y="1717456"/>
            <a:ext cx="5558152" cy="3783077"/>
          </a:xfrm>
          <a:prstGeom prst="rect">
            <a:avLst/>
          </a:prstGeom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id="{C07F9248-6B1A-A441-8559-C0A5324A3C8C}"/>
              </a:ext>
            </a:extLst>
          </p:cNvPr>
          <p:cNvSpPr>
            <a:spLocks/>
          </p:cNvSpPr>
          <p:nvPr/>
        </p:nvSpPr>
        <p:spPr>
          <a:xfrm>
            <a:off x="1603202" y="2206240"/>
            <a:ext cx="2926080" cy="9929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4CACEE8D-5B02-9743-9F8C-D73C7A0C8E5B}"/>
              </a:ext>
            </a:extLst>
          </p:cNvPr>
          <p:cNvSpPr/>
          <p:nvPr/>
        </p:nvSpPr>
        <p:spPr>
          <a:xfrm>
            <a:off x="1603202" y="2206240"/>
            <a:ext cx="2022867" cy="19873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08B0887A-FE87-0048-828A-7E37E2BF7F4F}"/>
              </a:ext>
            </a:extLst>
          </p:cNvPr>
          <p:cNvSpPr/>
          <p:nvPr/>
        </p:nvSpPr>
        <p:spPr>
          <a:xfrm>
            <a:off x="1546288" y="2175428"/>
            <a:ext cx="3151835" cy="21443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54685D-8A8F-D046-8944-D1120BC980F6}"/>
              </a:ext>
            </a:extLst>
          </p:cNvPr>
          <p:cNvSpPr txBox="1"/>
          <p:nvPr/>
        </p:nvSpPr>
        <p:spPr>
          <a:xfrm>
            <a:off x="4437612" y="2493403"/>
            <a:ext cx="13556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highlight>
                  <a:srgbClr val="FFFF00"/>
                </a:highlight>
              </a:rPr>
              <a:t>langNeg</a:t>
            </a:r>
            <a:endParaRPr lang="en-US" sz="2600" b="1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079DC2-E303-844E-872E-52A5A922CD09}"/>
                  </a:ext>
                </a:extLst>
              </p:cNvPr>
              <p:cNvSpPr/>
              <p:nvPr/>
            </p:nvSpPr>
            <p:spPr>
              <a:xfrm>
                <a:off x="6651868" y="1654744"/>
                <a:ext cx="5054081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HK" sz="2000" b="1" dirty="0">
                    <a:solidFill>
                      <a:srgbClr val="000080"/>
                    </a:solidFill>
                  </a:rPr>
                  <a:t>type </a:t>
                </a:r>
                <a:r>
                  <a:rPr lang="en-HK" sz="2000" dirty="0" err="1"/>
                  <a:t>ExpS</a:t>
                </a:r>
                <a:r>
                  <a:rPr lang="en-HK" sz="2000" dirty="0"/>
                  <a:t> = { show : String }</a:t>
                </a:r>
                <a:br>
                  <a:rPr lang="en-HK" sz="2000" dirty="0">
                    <a:solidFill>
                      <a:srgbClr val="20999D"/>
                    </a:solidFill>
                  </a:rPr>
                </a:br>
                <a:r>
                  <a:rPr lang="en-HK" sz="2000" b="1" dirty="0">
                    <a:solidFill>
                      <a:srgbClr val="000080"/>
                    </a:solidFill>
                  </a:rPr>
                  <a:t>type </a:t>
                </a:r>
                <a:r>
                  <a:rPr lang="en-HK" sz="2000" dirty="0"/>
                  <a:t>Lang   = {</a:t>
                </a:r>
                <a:br>
                  <a:rPr lang="en-HK" sz="2000" dirty="0"/>
                </a:br>
                <a:r>
                  <a:rPr lang="en-HK" sz="2000" dirty="0"/>
                  <a:t>    lit    : </a:t>
                </a:r>
                <a:r>
                  <a:rPr lang="en-HK" sz="2000" dirty="0" err="1"/>
                  <a:t>Int</a:t>
                </a:r>
                <a:r>
                  <a:rPr lang="en-HK" sz="2000" dirty="0"/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HK" sz="2000" dirty="0"/>
                  <a:t> </a:t>
                </a:r>
                <a:r>
                  <a:rPr lang="en-HK" sz="2000" dirty="0" err="1"/>
                  <a:t>ExpS</a:t>
                </a:r>
                <a:r>
                  <a:rPr lang="en-HK" sz="2000" dirty="0"/>
                  <a:t>,</a:t>
                </a:r>
                <a:br>
                  <a:rPr lang="en-HK" sz="2000" dirty="0"/>
                </a:br>
                <a:r>
                  <a:rPr lang="en-HK" sz="2000" dirty="0"/>
                  <a:t>    add : </a:t>
                </a:r>
                <a:r>
                  <a:rPr lang="en-HK" sz="2000" dirty="0" err="1"/>
                  <a:t>ExpS</a:t>
                </a:r>
                <a:r>
                  <a:rPr lang="en-HK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HK" sz="2000" dirty="0"/>
                  <a:t> </a:t>
                </a:r>
                <a:r>
                  <a:rPr lang="en-HK" sz="2000" dirty="0" err="1"/>
                  <a:t>ExpS</a:t>
                </a:r>
                <a:r>
                  <a:rPr lang="en-HK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HK" sz="2000" dirty="0"/>
                  <a:t> </a:t>
                </a:r>
                <a:r>
                  <a:rPr lang="en-HK" sz="2000" dirty="0" err="1"/>
                  <a:t>ExpS</a:t>
                </a:r>
                <a:br>
                  <a:rPr lang="en-HK" sz="2000" dirty="0"/>
                </a:br>
                <a:r>
                  <a:rPr lang="en-HK" sz="2000" dirty="0"/>
                  <a:t>}</a:t>
                </a:r>
                <a:br>
                  <a:rPr lang="en-HK" sz="2000" dirty="0"/>
                </a:br>
                <a:br>
                  <a:rPr lang="en-HK" sz="2000" dirty="0"/>
                </a:br>
                <a:r>
                  <a:rPr lang="en-HK" sz="2000" dirty="0"/>
                  <a:t>lang : Lang</a:t>
                </a:r>
                <a:r>
                  <a:rPr lang="en-HK" sz="2000" dirty="0">
                    <a:solidFill>
                      <a:srgbClr val="20999D"/>
                    </a:solidFill>
                  </a:rPr>
                  <a:t> </a:t>
                </a:r>
                <a:r>
                  <a:rPr lang="en-HK" sz="2000" dirty="0"/>
                  <a:t>= {</a:t>
                </a:r>
                <a:br>
                  <a:rPr lang="en-HK" sz="2000" dirty="0"/>
                </a:br>
                <a:r>
                  <a:rPr lang="en-HK" sz="2000" dirty="0"/>
                  <a:t>    lit    (value : Int) = { show = value },</a:t>
                </a:r>
                <a:br>
                  <a:rPr lang="en-HK" sz="2000" dirty="0"/>
                </a:br>
                <a:r>
                  <a:rPr lang="en-HK" sz="2000" dirty="0"/>
                  <a:t>    add (left : </a:t>
                </a:r>
                <a:r>
                  <a:rPr lang="en-HK" sz="2000" dirty="0" err="1"/>
                  <a:t>ExpS</a:t>
                </a:r>
                <a:r>
                  <a:rPr lang="en-HK" sz="2000" dirty="0"/>
                  <a:t>) (right : </a:t>
                </a:r>
                <a:r>
                  <a:rPr lang="en-HK" sz="2000" dirty="0" err="1"/>
                  <a:t>ExpS</a:t>
                </a:r>
                <a:r>
                  <a:rPr lang="en-HK" sz="2000" dirty="0"/>
                  <a:t>) = {</a:t>
                </a:r>
                <a:br>
                  <a:rPr lang="en-HK" sz="2000" dirty="0"/>
                </a:br>
                <a:r>
                  <a:rPr lang="en-HK" sz="2000" dirty="0"/>
                  <a:t>         show = left.show ++ " + " ++ right.show</a:t>
                </a:r>
                <a:br>
                  <a:rPr lang="en-HK" sz="2000" dirty="0"/>
                </a:br>
                <a:r>
                  <a:rPr lang="en-HK" sz="2000" dirty="0"/>
                  <a:t>    }</a:t>
                </a:r>
                <a:br>
                  <a:rPr lang="en-HK" sz="2000" dirty="0"/>
                </a:br>
                <a:r>
                  <a:rPr lang="en-HK" sz="2000" dirty="0"/>
                  <a:t>}</a:t>
                </a:r>
                <a:endParaRPr lang="en-US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079DC2-E303-844E-872E-52A5A922C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868" y="1654744"/>
                <a:ext cx="5054081" cy="3785652"/>
              </a:xfrm>
              <a:prstGeom prst="rect">
                <a:avLst/>
              </a:prstGeom>
              <a:blipFill>
                <a:blip r:embed="rId7"/>
                <a:stretch>
                  <a:fillRect l="-1253" t="-669" b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188F12C-6153-CD47-8AB2-CBAE4D0202A1}"/>
                  </a:ext>
                </a:extLst>
              </p:cNvPr>
              <p:cNvSpPr/>
              <p:nvPr/>
            </p:nvSpPr>
            <p:spPr>
              <a:xfrm>
                <a:off x="6651868" y="1654744"/>
                <a:ext cx="6096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HK" sz="2000" b="1" dirty="0">
                    <a:solidFill>
                      <a:srgbClr val="000080"/>
                    </a:solidFill>
                  </a:rPr>
                  <a:t>type </a:t>
                </a:r>
                <a:r>
                  <a:rPr lang="en-HK" sz="2000" dirty="0"/>
                  <a:t>LangNeg = { neg : </a:t>
                </a:r>
                <a:r>
                  <a:rPr lang="en-HK" sz="2000" dirty="0" err="1"/>
                  <a:t>ExpS</a:t>
                </a:r>
                <a:r>
                  <a:rPr lang="en-HK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HK" sz="2000" dirty="0"/>
                  <a:t> </a:t>
                </a:r>
                <a:r>
                  <a:rPr lang="en-HK" sz="2000" dirty="0" err="1"/>
                  <a:t>ExpS</a:t>
                </a:r>
                <a:r>
                  <a:rPr lang="en-HK" sz="2000" dirty="0"/>
                  <a:t> } </a:t>
                </a:r>
                <a:r>
                  <a:rPr lang="en-HK" sz="2000" b="1" dirty="0">
                    <a:solidFill>
                      <a:srgbClr val="FF0000"/>
                    </a:solidFill>
                  </a:rPr>
                  <a:t>&amp; Lang</a:t>
                </a:r>
                <a:br>
                  <a:rPr lang="en-HK" sz="2000" dirty="0"/>
                </a:br>
                <a:endParaRPr lang="en-HK" sz="2000" dirty="0"/>
              </a:p>
              <a:p>
                <a:r>
                  <a:rPr lang="en-HK" sz="2000" dirty="0"/>
                  <a:t>ext</a:t>
                </a:r>
                <a:r>
                  <a:rPr lang="en-US" altLang="zh-CN" sz="2000" dirty="0"/>
                  <a:t>1</a:t>
                </a:r>
                <a:r>
                  <a:rPr lang="en-HK" sz="2000" dirty="0"/>
                  <a:t> = {</a:t>
                </a:r>
                <a:br>
                  <a:rPr lang="en-HK" sz="2000" dirty="0"/>
                </a:br>
                <a:r>
                  <a:rPr lang="en-HK" sz="2000" dirty="0"/>
                  <a:t>   neg (exp : </a:t>
                </a:r>
                <a:r>
                  <a:rPr lang="en-HK" sz="2000" dirty="0" err="1"/>
                  <a:t>ExpS</a:t>
                </a:r>
                <a:r>
                  <a:rPr lang="en-HK" sz="2000" dirty="0"/>
                  <a:t>) = "-(" ++ exp.show ++ ")"</a:t>
                </a:r>
                <a:br>
                  <a:rPr lang="en-HK" sz="2000" b="1" dirty="0">
                    <a:solidFill>
                      <a:srgbClr val="008000"/>
                    </a:solidFill>
                  </a:rPr>
                </a:br>
                <a:r>
                  <a:rPr lang="en-HK" sz="2000" dirty="0"/>
                  <a:t>}</a:t>
                </a:r>
              </a:p>
              <a:p>
                <a:br>
                  <a:rPr lang="en-HK" sz="2000" dirty="0"/>
                </a:br>
                <a:r>
                  <a:rPr lang="en-HK" sz="2000" dirty="0"/>
                  <a:t>langNeg : LangNeg = ext</a:t>
                </a:r>
                <a:r>
                  <a:rPr lang="en-US" altLang="zh-CN" sz="2000" dirty="0"/>
                  <a:t>1</a:t>
                </a:r>
                <a:r>
                  <a:rPr lang="en-HK" sz="2000" dirty="0"/>
                  <a:t> </a:t>
                </a:r>
                <a:r>
                  <a:rPr lang="en-HK" sz="2000" b="1" dirty="0">
                    <a:solidFill>
                      <a:srgbClr val="FF0000"/>
                    </a:solidFill>
                  </a:rPr>
                  <a:t>,, lang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188F12C-6153-CD47-8AB2-CBAE4D020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868" y="1654744"/>
                <a:ext cx="6096000" cy="2246769"/>
              </a:xfrm>
              <a:prstGeom prst="rect">
                <a:avLst/>
              </a:prstGeom>
              <a:blipFill>
                <a:blip r:embed="rId8"/>
                <a:stretch>
                  <a:fillRect l="-1040" t="-1124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835FFF-F536-D04B-BA1D-38245460BCEB}"/>
                  </a:ext>
                </a:extLst>
              </p:cNvPr>
              <p:cNvSpPr/>
              <p:nvPr/>
            </p:nvSpPr>
            <p:spPr>
              <a:xfrm>
                <a:off x="6383083" y="1646238"/>
                <a:ext cx="6468711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HK" sz="2000" b="1" dirty="0">
                    <a:solidFill>
                      <a:srgbClr val="000080"/>
                    </a:solidFill>
                  </a:rPr>
                  <a:t>type </a:t>
                </a:r>
                <a:r>
                  <a:rPr lang="en-HK" sz="2000" dirty="0" err="1"/>
                  <a:t>ExpE</a:t>
                </a:r>
                <a:r>
                  <a:rPr lang="en-HK" sz="2000" dirty="0"/>
                  <a:t> = { eval : Int }</a:t>
                </a:r>
                <a:br>
                  <a:rPr lang="en-HK" sz="2000" dirty="0"/>
                </a:br>
                <a:r>
                  <a:rPr lang="en-HK" sz="2000" b="1" dirty="0">
                    <a:solidFill>
                      <a:srgbClr val="000080"/>
                    </a:solidFill>
                  </a:rPr>
                  <a:t>type </a:t>
                </a:r>
                <a:r>
                  <a:rPr lang="en-HK" sz="2000" dirty="0"/>
                  <a:t>LangEval = {</a:t>
                </a:r>
                <a:br>
                  <a:rPr lang="en-HK" sz="2000" dirty="0"/>
                </a:br>
                <a:r>
                  <a:rPr lang="en-HK" sz="2000" dirty="0"/>
                  <a:t>    lit    : </a:t>
                </a:r>
                <a:r>
                  <a:rPr lang="en-HK" sz="2000" dirty="0" err="1"/>
                  <a:t>Int</a:t>
                </a:r>
                <a:r>
                  <a:rPr lang="en-HK" sz="20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HK" sz="2000" dirty="0"/>
                  <a:t> </a:t>
                </a:r>
                <a:r>
                  <a:rPr lang="en-HK" sz="2000" b="1" dirty="0" err="1">
                    <a:solidFill>
                      <a:srgbClr val="FF0000"/>
                    </a:solidFill>
                  </a:rPr>
                  <a:t>ExpS</a:t>
                </a:r>
                <a:r>
                  <a:rPr lang="en-HK" sz="2000" b="1" dirty="0">
                    <a:solidFill>
                      <a:srgbClr val="FF0000"/>
                    </a:solidFill>
                  </a:rPr>
                  <a:t> &amp; </a:t>
                </a:r>
                <a:r>
                  <a:rPr lang="en-HK" sz="2000" b="1" dirty="0" err="1">
                    <a:solidFill>
                      <a:srgbClr val="FF0000"/>
                    </a:solidFill>
                  </a:rPr>
                  <a:t>ExpE</a:t>
                </a:r>
                <a:r>
                  <a:rPr lang="en-HK" sz="2000" dirty="0"/>
                  <a:t>,</a:t>
                </a:r>
                <a:br>
                  <a:rPr lang="en-HK" sz="2000" dirty="0"/>
                </a:br>
                <a:r>
                  <a:rPr lang="en-HK" sz="2000" dirty="0"/>
                  <a:t>    add : </a:t>
                </a:r>
                <a:r>
                  <a:rPr lang="en-HK" sz="2000" b="1" dirty="0" err="1">
                    <a:solidFill>
                      <a:srgbClr val="FF0000"/>
                    </a:solidFill>
                  </a:rPr>
                  <a:t>ExpS</a:t>
                </a:r>
                <a:r>
                  <a:rPr lang="en-HK" sz="2000" b="1" dirty="0">
                    <a:solidFill>
                      <a:srgbClr val="FF0000"/>
                    </a:solidFill>
                  </a:rPr>
                  <a:t> &amp; </a:t>
                </a:r>
                <a:r>
                  <a:rPr lang="en-HK" sz="2000" b="1" dirty="0" err="1">
                    <a:solidFill>
                      <a:srgbClr val="FF0000"/>
                    </a:solidFill>
                  </a:rPr>
                  <a:t>ExpE</a:t>
                </a:r>
                <a:r>
                  <a:rPr lang="en-HK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HK" sz="2000" dirty="0"/>
                  <a:t> </a:t>
                </a:r>
                <a:r>
                  <a:rPr lang="en-HK" sz="2000" b="1" dirty="0" err="1">
                    <a:solidFill>
                      <a:srgbClr val="FF0000"/>
                    </a:solidFill>
                  </a:rPr>
                  <a:t>ExpS</a:t>
                </a:r>
                <a:r>
                  <a:rPr lang="en-HK" sz="2000" b="1" dirty="0">
                    <a:solidFill>
                      <a:srgbClr val="FF0000"/>
                    </a:solidFill>
                  </a:rPr>
                  <a:t> &amp; </a:t>
                </a:r>
                <a:r>
                  <a:rPr lang="en-HK" sz="2000" b="1" dirty="0" err="1">
                    <a:solidFill>
                      <a:srgbClr val="FF0000"/>
                    </a:solidFill>
                  </a:rPr>
                  <a:t>ExpE</a:t>
                </a:r>
                <a:r>
                  <a:rPr lang="en-HK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HK" sz="2000" dirty="0"/>
                  <a:t> </a:t>
                </a:r>
                <a:r>
                  <a:rPr lang="en-HK" sz="2000" b="1" dirty="0" err="1">
                    <a:solidFill>
                      <a:srgbClr val="FF0000"/>
                    </a:solidFill>
                  </a:rPr>
                  <a:t>ExpS</a:t>
                </a:r>
                <a:r>
                  <a:rPr lang="en-HK" sz="2000" b="1" dirty="0">
                    <a:solidFill>
                      <a:srgbClr val="FF0000"/>
                    </a:solidFill>
                  </a:rPr>
                  <a:t> &amp; </a:t>
                </a:r>
                <a:r>
                  <a:rPr lang="en-HK" sz="2000" b="1" dirty="0" err="1">
                    <a:solidFill>
                      <a:srgbClr val="FF0000"/>
                    </a:solidFill>
                  </a:rPr>
                  <a:t>ExpE</a:t>
                </a:r>
                <a:br>
                  <a:rPr lang="en-HK" sz="2000" dirty="0"/>
                </a:br>
                <a:r>
                  <a:rPr lang="en-HK" sz="2000" dirty="0"/>
                  <a:t>}</a:t>
                </a:r>
                <a:br>
                  <a:rPr lang="en-HK" sz="2000" dirty="0"/>
                </a:br>
                <a:endParaRPr lang="en-HK" sz="2000" dirty="0"/>
              </a:p>
              <a:p>
                <a:r>
                  <a:rPr lang="en-HK" sz="2000" dirty="0"/>
                  <a:t>ext</a:t>
                </a:r>
                <a:r>
                  <a:rPr lang="en-US" altLang="zh-CN" sz="2000" dirty="0"/>
                  <a:t>2</a:t>
                </a:r>
                <a:r>
                  <a:rPr lang="en-HK" sz="2000" dirty="0"/>
                  <a:t> = {</a:t>
                </a:r>
                <a:br>
                  <a:rPr lang="en-HK" sz="2000" dirty="0"/>
                </a:br>
                <a:r>
                  <a:rPr lang="en-HK" sz="2000" dirty="0"/>
                  <a:t>   lit    (value : Int) = { eval = value },</a:t>
                </a:r>
                <a:br>
                  <a:rPr lang="en-HK" sz="2000" dirty="0"/>
                </a:br>
                <a:r>
                  <a:rPr lang="en-HK" sz="2000" dirty="0"/>
                  <a:t>   add (left : </a:t>
                </a:r>
                <a:r>
                  <a:rPr lang="en-HK" sz="2000" dirty="0" err="1"/>
                  <a:t>ExpE</a:t>
                </a:r>
                <a:r>
                  <a:rPr lang="en-HK" sz="2000" dirty="0"/>
                  <a:t>) (right : </a:t>
                </a:r>
                <a:r>
                  <a:rPr lang="en-HK" sz="2000" dirty="0" err="1"/>
                  <a:t>ExpE</a:t>
                </a:r>
                <a:r>
                  <a:rPr lang="en-HK" sz="2000" dirty="0"/>
                  <a:t>) = {</a:t>
                </a:r>
                <a:br>
                  <a:rPr lang="en-HK" sz="2000" dirty="0"/>
                </a:br>
                <a:r>
                  <a:rPr lang="en-HK" sz="2000" dirty="0"/>
                  <a:t>        eval = left.eval + right.eval</a:t>
                </a:r>
                <a:br>
                  <a:rPr lang="en-HK" sz="2000" dirty="0"/>
                </a:br>
                <a:r>
                  <a:rPr lang="en-HK" sz="2000" dirty="0"/>
                  <a:t>   }</a:t>
                </a:r>
                <a:br>
                  <a:rPr lang="en-HK" sz="2000" dirty="0"/>
                </a:br>
                <a:r>
                  <a:rPr lang="en-HK" sz="2000" dirty="0"/>
                  <a:t>}</a:t>
                </a:r>
              </a:p>
              <a:p>
                <a:br>
                  <a:rPr lang="en-HK" sz="2000" dirty="0"/>
                </a:br>
                <a:r>
                  <a:rPr lang="en-HK" sz="2000" dirty="0"/>
                  <a:t>langEval : LangEval = ext</a:t>
                </a:r>
                <a:r>
                  <a:rPr lang="en-US" altLang="zh-CN" sz="2000" dirty="0"/>
                  <a:t>2</a:t>
                </a:r>
                <a:r>
                  <a:rPr lang="en-HK" sz="2000" dirty="0"/>
                  <a:t> </a:t>
                </a:r>
                <a:r>
                  <a:rPr lang="en-HK" sz="2000" b="1" dirty="0">
                    <a:solidFill>
                      <a:srgbClr val="FF0000"/>
                    </a:solidFill>
                  </a:rPr>
                  <a:t>,, lang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835FFF-F536-D04B-BA1D-38245460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083" y="1646238"/>
                <a:ext cx="6468711" cy="4401205"/>
              </a:xfrm>
              <a:prstGeom prst="rect">
                <a:avLst/>
              </a:prstGeom>
              <a:blipFill>
                <a:blip r:embed="rId9"/>
                <a:stretch>
                  <a:fillRect l="-980" t="-576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891362D-F09B-4F42-AF77-20F56334005A}"/>
                  </a:ext>
                </a:extLst>
              </p:cNvPr>
              <p:cNvSpPr/>
              <p:nvPr/>
            </p:nvSpPr>
            <p:spPr>
              <a:xfrm>
                <a:off x="6371102" y="1646238"/>
                <a:ext cx="6247261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HK" sz="2000" b="1" dirty="0">
                    <a:solidFill>
                      <a:srgbClr val="000080"/>
                    </a:solidFill>
                  </a:rPr>
                  <a:t>type </a:t>
                </a:r>
                <a:r>
                  <a:rPr lang="en-HK" sz="2000" dirty="0"/>
                  <a:t>LangNegEval = </a:t>
                </a:r>
              </a:p>
              <a:p>
                <a:r>
                  <a:rPr lang="en-HK" sz="2000" dirty="0"/>
                  <a:t>    { neg : </a:t>
                </a:r>
                <a:r>
                  <a:rPr lang="en-HK" sz="2000" dirty="0" err="1"/>
                  <a:t>ExpS</a:t>
                </a:r>
                <a:r>
                  <a:rPr lang="en-HK" sz="2000" dirty="0"/>
                  <a:t> &amp; </a:t>
                </a:r>
                <a:r>
                  <a:rPr lang="en-HK" sz="2000" dirty="0" err="1"/>
                  <a:t>ExpE</a:t>
                </a:r>
                <a:r>
                  <a:rPr lang="en-HK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HK" sz="2000" dirty="0"/>
                  <a:t> </a:t>
                </a:r>
                <a:r>
                  <a:rPr lang="en-HK" sz="2000" dirty="0" err="1"/>
                  <a:t>ExpS</a:t>
                </a:r>
                <a:r>
                  <a:rPr lang="en-HK" sz="2000" dirty="0"/>
                  <a:t> &amp; </a:t>
                </a:r>
                <a:r>
                  <a:rPr lang="en-HK" sz="2000" dirty="0" err="1"/>
                  <a:t>ExpE</a:t>
                </a:r>
                <a:r>
                  <a:rPr lang="en-HK" sz="2000" dirty="0"/>
                  <a:t>} &amp; LangEval</a:t>
                </a:r>
                <a:br>
                  <a:rPr lang="en-HK" sz="2000" dirty="0">
                    <a:solidFill>
                      <a:srgbClr val="20999D"/>
                    </a:solidFill>
                  </a:rPr>
                </a:br>
                <a:br>
                  <a:rPr lang="en-HK" sz="2000" dirty="0">
                    <a:solidFill>
                      <a:srgbClr val="20999D"/>
                    </a:solidFill>
                  </a:rPr>
                </a:br>
                <a:r>
                  <a:rPr lang="en-HK" sz="2000" dirty="0"/>
                  <a:t>ext3 = {</a:t>
                </a:r>
                <a:br>
                  <a:rPr lang="en-HK" sz="2000" dirty="0"/>
                </a:br>
                <a:r>
                  <a:rPr lang="en-HK" sz="2000" dirty="0"/>
                  <a:t>    neg (exp : </a:t>
                </a:r>
                <a:r>
                  <a:rPr lang="en-HK" sz="2000" dirty="0" err="1"/>
                  <a:t>ExpE</a:t>
                </a:r>
                <a:r>
                  <a:rPr lang="en-HK" sz="2000" dirty="0"/>
                  <a:t>) = { eval = -exp.eval }</a:t>
                </a:r>
                <a:br>
                  <a:rPr lang="en-HK" sz="2000" dirty="0"/>
                </a:br>
                <a:r>
                  <a:rPr lang="en-HK" sz="2000" dirty="0"/>
                  <a:t>}</a:t>
                </a:r>
              </a:p>
              <a:p>
                <a:br>
                  <a:rPr lang="en-HK" sz="2000" dirty="0"/>
                </a:br>
                <a:r>
                  <a:rPr lang="en-HK" sz="2000" dirty="0"/>
                  <a:t>langNegEval : LangNegEval</a:t>
                </a:r>
                <a:r>
                  <a:rPr lang="en-HK" sz="2000" dirty="0">
                    <a:solidFill>
                      <a:srgbClr val="20999D"/>
                    </a:solidFill>
                  </a:rPr>
                  <a:t> </a:t>
                </a:r>
                <a:r>
                  <a:rPr lang="en-HK" sz="2000" dirty="0"/>
                  <a:t>= langEval </a:t>
                </a:r>
                <a:r>
                  <a:rPr lang="en-HK" sz="2000" b="1" dirty="0">
                    <a:solidFill>
                      <a:srgbClr val="FF0000"/>
                    </a:solidFill>
                  </a:rPr>
                  <a:t>,, ext1 ,, ext3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891362D-F09B-4F42-AF77-20F563340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102" y="1646238"/>
                <a:ext cx="6247261" cy="2554545"/>
              </a:xfrm>
              <a:prstGeom prst="rect">
                <a:avLst/>
              </a:prstGeom>
              <a:blipFill>
                <a:blip r:embed="rId10"/>
                <a:stretch>
                  <a:fillRect l="-1014" t="-990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E323A38-B6AD-D248-A5E8-77F6225AFCF6}"/>
              </a:ext>
            </a:extLst>
          </p:cNvPr>
          <p:cNvSpPr txBox="1"/>
          <p:nvPr/>
        </p:nvSpPr>
        <p:spPr>
          <a:xfrm>
            <a:off x="3659549" y="2528127"/>
            <a:ext cx="93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5F77B5-E535-7441-BFC8-8E84CBC1DB66}"/>
              </a:ext>
            </a:extLst>
          </p:cNvPr>
          <p:cNvSpPr txBox="1"/>
          <p:nvPr/>
        </p:nvSpPr>
        <p:spPr>
          <a:xfrm>
            <a:off x="3659549" y="3493007"/>
            <a:ext cx="93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ext3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2ADC64-E41E-F647-8506-1B6EA5BF773E}"/>
              </a:ext>
            </a:extLst>
          </p:cNvPr>
          <p:cNvSpPr txBox="1"/>
          <p:nvPr/>
        </p:nvSpPr>
        <p:spPr>
          <a:xfrm>
            <a:off x="1870888" y="4147314"/>
            <a:ext cx="13460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highlight>
                  <a:srgbClr val="FFFF00"/>
                </a:highlight>
              </a:rPr>
              <a:t>langEval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D4230-B283-594B-86CD-F553BC0B4DC9}"/>
              </a:ext>
            </a:extLst>
          </p:cNvPr>
          <p:cNvSpPr txBox="1"/>
          <p:nvPr/>
        </p:nvSpPr>
        <p:spPr>
          <a:xfrm>
            <a:off x="2216950" y="2554959"/>
            <a:ext cx="93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B5B6D3-7806-AB4A-B552-7C0024AB4035}"/>
              </a:ext>
            </a:extLst>
          </p:cNvPr>
          <p:cNvSpPr txBox="1"/>
          <p:nvPr/>
        </p:nvSpPr>
        <p:spPr>
          <a:xfrm>
            <a:off x="2216950" y="3493007"/>
            <a:ext cx="93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ext2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251C2C-7FC6-2C49-9AAC-5EF164B0F64A}"/>
              </a:ext>
            </a:extLst>
          </p:cNvPr>
          <p:cNvSpPr/>
          <p:nvPr/>
        </p:nvSpPr>
        <p:spPr>
          <a:xfrm>
            <a:off x="6374076" y="4393700"/>
            <a:ext cx="5059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2000" dirty="0"/>
              <a:t>fac = langNegEval</a:t>
            </a:r>
            <a:br>
              <a:rPr lang="en-HK" sz="2000" dirty="0"/>
            </a:br>
            <a:r>
              <a:rPr lang="en-HK" sz="2000" dirty="0"/>
              <a:t>e = fac.add (fac.neg (fac.lit </a:t>
            </a:r>
            <a:r>
              <a:rPr lang="en-HK" sz="2000" dirty="0">
                <a:solidFill>
                  <a:srgbClr val="0000FF"/>
                </a:solidFill>
              </a:rPr>
              <a:t>2</a:t>
            </a:r>
            <a:r>
              <a:rPr lang="en-HK" sz="2000" dirty="0"/>
              <a:t>)) (fac.lit </a:t>
            </a:r>
            <a:r>
              <a:rPr lang="en-HK" sz="2000" dirty="0">
                <a:solidFill>
                  <a:srgbClr val="0000FF"/>
                </a:solidFill>
              </a:rPr>
              <a:t>3</a:t>
            </a:r>
            <a:r>
              <a:rPr lang="en-HK" sz="2000" dirty="0"/>
              <a:t>)</a:t>
            </a:r>
            <a:br>
              <a:rPr lang="en-HK" sz="2000" dirty="0"/>
            </a:br>
            <a:r>
              <a:rPr lang="en-HK" sz="2000" dirty="0"/>
              <a:t>main = e.show ++ " = " ++ e.eval.toString </a:t>
            </a:r>
          </a:p>
          <a:p>
            <a:r>
              <a:rPr lang="en-HK" sz="2000" i="1" dirty="0">
                <a:solidFill>
                  <a:srgbClr val="808080"/>
                </a:solidFill>
              </a:rPr>
              <a:t>// Output: "-(2) + 3 = 1"</a:t>
            </a:r>
            <a:endParaRPr lang="en-US" sz="20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B4A6052-7F8C-2546-B85A-68219889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7</a:t>
            </a:fld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2EAE3C-F737-2548-985C-BC08B8632329}"/>
              </a:ext>
            </a:extLst>
          </p:cNvPr>
          <p:cNvSpPr txBox="1"/>
          <p:nvPr/>
        </p:nvSpPr>
        <p:spPr>
          <a:xfrm>
            <a:off x="2237499" y="2978339"/>
            <a:ext cx="1958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highlight>
                  <a:srgbClr val="FFFF00"/>
                </a:highlight>
              </a:rPr>
              <a:t>langNegEval</a:t>
            </a:r>
            <a:endParaRPr lang="en-US" sz="26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398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 animBg="1"/>
      <p:bldP spid="22" grpId="1" animBg="1"/>
      <p:bldP spid="23" grpId="0" animBg="1"/>
      <p:bldP spid="27" grpId="0"/>
      <p:bldP spid="17" grpId="0"/>
      <p:bldP spid="11" grpId="0"/>
      <p:bldP spid="21" grpId="0"/>
      <p:bldP spid="24" grpId="0"/>
      <p:bldP spid="26" grpId="0"/>
      <p:bldP spid="14" grpId="0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0039-3C8A-7146-8A2A-610C404E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Disjoint Intersection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D8AF-E841-8841-A21C-81B189F99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variant</a:t>
            </a:r>
            <a:r>
              <a:rPr lang="en-US" baseline="30000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intersection types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component types be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disjoint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550F4-83A0-0D4C-A3EA-A81CFE9E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9439-B183-6544-AE32-A265559303E7}" type="slidenum">
              <a:rPr lang="en-US" smtClean="0"/>
              <a:t>8</a:t>
            </a:fld>
            <a:endParaRPr lang="en-US" dirty="0"/>
          </a:p>
        </p:txBody>
      </p:sp>
      <p:sp>
        <p:nvSpPr>
          <p:cNvPr id="15" name="文本框 13">
            <a:extLst>
              <a:ext uri="{FF2B5EF4-FFF2-40B4-BE49-F238E27FC236}">
                <a16:creationId xmlns:a16="http://schemas.microsoft.com/office/drawing/2014/main" id="{3C2B57D4-3238-E548-862B-FB8C6FC5F040}"/>
              </a:ext>
            </a:extLst>
          </p:cNvPr>
          <p:cNvSpPr txBox="1"/>
          <p:nvPr/>
        </p:nvSpPr>
        <p:spPr>
          <a:xfrm>
            <a:off x="838200" y="5871050"/>
            <a:ext cx="877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/>
              <a:t>* Oliveira et al. </a:t>
            </a:r>
            <a:r>
              <a:rPr lang="en-HK" sz="1600" i="1" dirty="0"/>
              <a:t>Disjoint intersection types </a:t>
            </a:r>
            <a:r>
              <a:rPr lang="en-HK" sz="1600" dirty="0"/>
              <a:t>(ICFP’16)</a:t>
            </a:r>
            <a:endParaRPr kumimoji="1" lang="en-US" altLang="zh-CN" sz="1600" dirty="0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02DA09AC-4FEC-E14A-AB07-18A7024778D1}"/>
              </a:ext>
            </a:extLst>
          </p:cNvPr>
          <p:cNvSpPr/>
          <p:nvPr/>
        </p:nvSpPr>
        <p:spPr>
          <a:xfrm>
            <a:off x="1526072" y="3449129"/>
            <a:ext cx="485578" cy="431800"/>
          </a:xfrm>
          <a:prstGeom prst="smileyFac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4A96DADE-B35E-4440-8BEA-D217A9150BB7}"/>
              </a:ext>
            </a:extLst>
          </p:cNvPr>
          <p:cNvSpPr/>
          <p:nvPr/>
        </p:nvSpPr>
        <p:spPr>
          <a:xfrm>
            <a:off x="1526072" y="4304554"/>
            <a:ext cx="485578" cy="43180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5B29AC-1B3D-2242-ACF2-C6B51518D46C}"/>
              </a:ext>
            </a:extLst>
          </p:cNvPr>
          <p:cNvSpPr txBox="1"/>
          <p:nvPr/>
        </p:nvSpPr>
        <p:spPr>
          <a:xfrm>
            <a:off x="2375833" y="3279285"/>
            <a:ext cx="7498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{m1 = 1, m2 = ‘c’}    ,, {m3 = 3, m4 = ‘d’}</a:t>
            </a:r>
          </a:p>
          <a:p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{m1 : Int, m2 : Char} &amp;  {m3 : Int, m4 : Char}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A3C3CC-08FD-8943-83FC-77D6D8671C51}"/>
              </a:ext>
            </a:extLst>
          </p:cNvPr>
          <p:cNvSpPr txBox="1"/>
          <p:nvPr/>
        </p:nvSpPr>
        <p:spPr>
          <a:xfrm>
            <a:off x="2375833" y="4140794"/>
            <a:ext cx="7426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m1 = 1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, m2 = ‘c’}    ,, {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m1 = 3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, m4 = ‘d’}</a:t>
            </a:r>
          </a:p>
          <a:p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m1 : Int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, m2 : Char} &amp;  {</a:t>
            </a:r>
            <a:r>
              <a:rPr lang="en-US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m1 : Int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, m4 : Char}</a:t>
            </a: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7644DA5-B363-2D45-BD60-D5F0B1FEB2FE}"/>
              </a:ext>
            </a:extLst>
          </p:cNvPr>
          <p:cNvSpPr/>
          <p:nvPr/>
        </p:nvSpPr>
        <p:spPr>
          <a:xfrm>
            <a:off x="5741699" y="3449129"/>
            <a:ext cx="468352" cy="24422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128519-2CF4-A048-8E25-D986F89053B6}"/>
              </a:ext>
            </a:extLst>
          </p:cNvPr>
          <p:cNvCxnSpPr>
            <a:cxnSpLocks/>
          </p:cNvCxnSpPr>
          <p:nvPr/>
        </p:nvCxnSpPr>
        <p:spPr>
          <a:xfrm flipV="1">
            <a:off x="6019365" y="2994431"/>
            <a:ext cx="1282672" cy="452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6C8F993-654A-AE48-9DD9-E0A6E48651DA}"/>
              </a:ext>
            </a:extLst>
          </p:cNvPr>
          <p:cNvSpPr txBox="1"/>
          <p:nvPr/>
        </p:nvSpPr>
        <p:spPr>
          <a:xfrm>
            <a:off x="7302037" y="2775016"/>
            <a:ext cx="198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Merge operator</a:t>
            </a:r>
          </a:p>
        </p:txBody>
      </p:sp>
      <p:pic>
        <p:nvPicPr>
          <p:cNvPr id="21" name="Content Placeholder 15" descr="Close">
            <a:extLst>
              <a:ext uri="{FF2B5EF4-FFF2-40B4-BE49-F238E27FC236}">
                <a16:creationId xmlns:a16="http://schemas.microsoft.com/office/drawing/2014/main" id="{B1DBC42F-F5AD-E547-A3FD-A5DBEDEC1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3781" y="4155315"/>
            <a:ext cx="737870" cy="7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  <p:bldP spid="1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3B55-2184-0546-A15E-CBBF4E816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Typing Merge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684AD-7751-124E-8FA0-001B339B3A6E}"/>
              </a:ext>
            </a:extLst>
          </p:cNvPr>
          <p:cNvSpPr txBox="1"/>
          <p:nvPr/>
        </p:nvSpPr>
        <p:spPr>
          <a:xfrm>
            <a:off x="1881261" y="2024523"/>
            <a:ext cx="4171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22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 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: {lit : Int -&gt; </a:t>
            </a:r>
            <a:r>
              <a:rPr lang="en-US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ExpS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EF751D-5D27-3649-9992-F5F9FE736FE0}"/>
              </a:ext>
            </a:extLst>
          </p:cNvPr>
          <p:cNvSpPr txBox="1"/>
          <p:nvPr/>
        </p:nvSpPr>
        <p:spPr>
          <a:xfrm>
            <a:off x="7018670" y="2024523"/>
            <a:ext cx="3954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2200" b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 : {lit : Int -&gt; </a:t>
            </a:r>
            <a:r>
              <a:rPr lang="en-US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ExpE</a:t>
            </a:r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45EB7A-DFDB-1449-9A4B-3EE18E58F9F8}"/>
                  </a:ext>
                </a:extLst>
              </p:cNvPr>
              <p:cNvSpPr txBox="1"/>
              <p:nvPr/>
            </p:nvSpPr>
            <p:spPr>
              <a:xfrm>
                <a:off x="1881261" y="4146488"/>
                <a:ext cx="858281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</a:t>
                </a:r>
                <a:r>
                  <a:rPr lang="en-US" sz="2200" b="1" baseline="-25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1 </a:t>
                </a:r>
                <a:r>
                  <a:rPr lang="en-US" sz="22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,, e</a:t>
                </a:r>
                <a:r>
                  <a:rPr lang="en-US" sz="2200" b="1" baseline="-25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2 </a:t>
                </a:r>
                <a:r>
                  <a:rPr lang="en-US" sz="22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r>
                  <a:rPr lang="en-US" sz="2200" b="1" baseline="-25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2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{lit : Int -&gt; </a:t>
                </a:r>
                <a:r>
                  <a:rPr lang="en-US" sz="22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ExpS</a:t>
                </a:r>
                <a:r>
                  <a:rPr lang="en-US" sz="22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} &amp; {lit : Int -&gt; </a:t>
                </a:r>
                <a:r>
                  <a:rPr lang="en-US" sz="22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ExpE</a:t>
                </a:r>
                <a:r>
                  <a:rPr lang="en-US" sz="22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}</a:t>
                </a:r>
              </a:p>
              <a:p>
                <a:r>
                  <a:rPr lang="en-US" sz="22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</m:oMath>
                </a14:m>
                <a:endParaRPr lang="en-US" sz="22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22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{lit : Int -&gt; </a:t>
                </a:r>
                <a:r>
                  <a:rPr lang="en-US" sz="22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ExpS</a:t>
                </a:r>
                <a:r>
                  <a:rPr lang="en-US" sz="22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lit : Int -&gt; </a:t>
                </a:r>
                <a:r>
                  <a:rPr lang="en-US" sz="22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ExpE</a:t>
                </a:r>
                <a:r>
                  <a:rPr lang="en-US" sz="22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}</a:t>
                </a:r>
              </a:p>
              <a:p>
                <a:r>
                  <a:rPr lang="en-US" sz="22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</m:oMath>
                </a14:m>
                <a:endParaRPr lang="en-US" sz="22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22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          {lit : Int -&gt; </a:t>
                </a:r>
                <a:r>
                  <a:rPr lang="en-US" sz="22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ExpS</a:t>
                </a:r>
                <a:r>
                  <a:rPr lang="en-US" sz="22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&amp; </a:t>
                </a:r>
                <a:r>
                  <a:rPr lang="en-US" sz="22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ExpE</a:t>
                </a:r>
                <a:r>
                  <a:rPr lang="en-US" sz="22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}</a:t>
                </a:r>
              </a:p>
              <a:p>
                <a:endParaRPr lang="en-US" sz="22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45EB7A-DFDB-1449-9A4B-3EE18E58F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261" y="4146488"/>
                <a:ext cx="8582815" cy="2123658"/>
              </a:xfrm>
              <a:prstGeom prst="rect">
                <a:avLst/>
              </a:prstGeom>
              <a:blipFill>
                <a:blip r:embed="rId3"/>
                <a:stretch>
                  <a:fillRect l="-739" t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6A9358F-0A96-584B-A895-E95EFDF7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F9B9439-B183-6544-AE32-A265559303E7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E3130B-6FF7-1449-B2DC-6CA0303AFC53}"/>
              </a:ext>
            </a:extLst>
          </p:cNvPr>
          <p:cNvSpPr txBox="1"/>
          <p:nvPr/>
        </p:nvSpPr>
        <p:spPr>
          <a:xfrm>
            <a:off x="6790408" y="4494959"/>
            <a:ext cx="24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Syntactic sugar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064F8D-27F3-9149-AF7B-563ED06B7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191" y="2544695"/>
            <a:ext cx="5608544" cy="135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{F8D61ED3-ADBC-9941-9FB0-350847D7C21D}tf10001120</Template>
  <TotalTime>22019</TotalTime>
  <Words>1068</Words>
  <Application>Microsoft Macintosh PowerPoint</Application>
  <PresentationFormat>Widescreen</PresentationFormat>
  <Paragraphs>201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Cambria Math</vt:lpstr>
      <vt:lpstr>Consolas</vt:lpstr>
      <vt:lpstr>Office Theme</vt:lpstr>
      <vt:lpstr>The Essence of Nested Composition</vt:lpstr>
      <vt:lpstr>Family Polymorphism</vt:lpstr>
      <vt:lpstr>Ideal Solution*</vt:lpstr>
      <vt:lpstr>Nested Composition</vt:lpstr>
      <vt:lpstr>Contributions</vt:lpstr>
      <vt:lpstr>Two Pillars</vt:lpstr>
      <vt:lpstr>NeColus in Action</vt:lpstr>
      <vt:lpstr>Disjoint Intersection Types</vt:lpstr>
      <vt:lpstr>Typing Merge</vt:lpstr>
      <vt:lpstr>Distributivity of Records</vt:lpstr>
      <vt:lpstr>Distributivity of Functions</vt:lpstr>
      <vt:lpstr>Elaboration</vt:lpstr>
      <vt:lpstr>Elaboration of Intersections</vt:lpstr>
      <vt:lpstr>Elaboration of Subtyping</vt:lpstr>
      <vt:lpstr>Coherence</vt:lpstr>
      <vt:lpstr>Proof Strategy of Coherence</vt:lpstr>
      <vt:lpstr>Logical Relations</vt:lpstr>
      <vt:lpstr>PowerPoint Presentation</vt:lpstr>
      <vt:lpstr>Logical Relation</vt:lpstr>
      <vt:lpstr>Also in the paper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Foundational Calculus for Object-Oriented Languages </dc:title>
  <dc:creator>Microsoft Office User</dc:creator>
  <cp:lastModifiedBy>Microsoft Office User</cp:lastModifiedBy>
  <cp:revision>1488</cp:revision>
  <cp:lastPrinted>2018-05-18T13:57:38Z</cp:lastPrinted>
  <dcterms:created xsi:type="dcterms:W3CDTF">2018-05-09T04:33:48Z</dcterms:created>
  <dcterms:modified xsi:type="dcterms:W3CDTF">2018-07-24T09:05:12Z</dcterms:modified>
</cp:coreProperties>
</file>